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8799" autoAdjust="0"/>
  </p:normalViewPr>
  <p:slideViewPr>
    <p:cSldViewPr snapToGrid="0">
      <p:cViewPr varScale="1">
        <p:scale>
          <a:sx n="75" d="100"/>
          <a:sy n="75" d="100"/>
        </p:scale>
        <p:origin x="1116"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a:latin typeface="+mj-lt"/>
            </a:rPr>
            <a:t>SQL Database</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a:latin typeface="+mj-lt"/>
            </a:rPr>
            <a:t>SQL on IaaS</a:t>
          </a: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a:latin typeface="+mj-lt"/>
            </a:rPr>
            <a:t>DocumentDB</a:t>
          </a: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a:latin typeface="+mj-lt"/>
            </a:rPr>
            <a:t>Search</a:t>
          </a: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a:latin typeface="+mj-lt"/>
            </a:rPr>
            <a:t>MongoDB</a:t>
          </a:r>
          <a:r>
            <a:rPr lang="sv-SE" b="0" noProof="0" dirty="0">
              <a:latin typeface="+mj-lt"/>
            </a:rPr>
            <a:t>, </a:t>
          </a:r>
          <a:r>
            <a:rPr lang="sv-SE" b="0" noProof="0" dirty="0" err="1">
              <a:latin typeface="+mj-lt"/>
            </a:rPr>
            <a:t>MySQL</a:t>
          </a:r>
          <a:r>
            <a:rPr lang="sv-SE" b="0" noProof="0" dirty="0">
              <a:latin typeface="+mj-lt"/>
            </a:rPr>
            <a:t>, Oracle, </a:t>
          </a:r>
          <a:r>
            <a:rPr lang="en-US" b="0" dirty="0">
              <a:latin typeface="+mj-lt"/>
            </a:rPr>
            <a:t>Cassandra</a:t>
          </a:r>
          <a:r>
            <a:rPr lang="sv-SE" b="0" noProof="0" dirty="0">
              <a:latin typeface="+mj-lt"/>
            </a:rPr>
            <a:t>, Neo4j and </a:t>
          </a:r>
          <a:r>
            <a:rPr lang="sv-SE" b="0" noProof="0" dirty="0" err="1">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Database</a:t>
          </a: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on IaaS</a:t>
          </a: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DocumentDB</a:t>
          </a: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Search</a:t>
          </a: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err="1">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sv-SE" sz="3100" b="0" kern="1200" noProof="0" dirty="0" err="1">
              <a:latin typeface="+mj-lt"/>
            </a:rPr>
            <a:t>MongoDB</a:t>
          </a:r>
          <a:r>
            <a:rPr lang="sv-SE" sz="3100" b="0" kern="1200" noProof="0" dirty="0">
              <a:latin typeface="+mj-lt"/>
            </a:rPr>
            <a:t>, </a:t>
          </a:r>
          <a:r>
            <a:rPr lang="sv-SE" sz="3100" b="0" kern="1200" noProof="0" dirty="0" err="1">
              <a:latin typeface="+mj-lt"/>
            </a:rPr>
            <a:t>MySQL</a:t>
          </a:r>
          <a:r>
            <a:rPr lang="sv-SE" sz="3100" b="0" kern="1200" noProof="0" dirty="0">
              <a:latin typeface="+mj-lt"/>
            </a:rPr>
            <a:t>, Oracle, </a:t>
          </a:r>
          <a:r>
            <a:rPr lang="en-US" sz="3100" b="0" kern="1200" dirty="0">
              <a:latin typeface="+mj-lt"/>
            </a:rPr>
            <a:t>Cassandra</a:t>
          </a:r>
          <a:r>
            <a:rPr lang="sv-SE" sz="3100" b="0" kern="1200" noProof="0" dirty="0">
              <a:latin typeface="+mj-lt"/>
            </a:rPr>
            <a:t>, Neo4j and </a:t>
          </a:r>
          <a:r>
            <a:rPr lang="sv-SE" sz="3100" b="0" kern="1200" noProof="0" dirty="0" err="1">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Time for the </a:t>
            </a:r>
            <a:r>
              <a:rPr lang="sv-SE" baseline="0" dirty="0"/>
              <a:t>Microsoft Azure Search as a Service offering!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In the Azure Portal</a:t>
            </a:r>
            <a:r>
              <a:rPr lang="sv-SE" baseline="0" dirty="0"/>
              <a:t> </a:t>
            </a:r>
            <a:r>
              <a:rPr lang="sv-SE" baseline="0" dirty="0" err="1"/>
              <a:t>choose</a:t>
            </a:r>
            <a:r>
              <a:rPr lang="sv-SE" baseline="0" dirty="0"/>
              <a:t> ”new +” -&gt; ”</a:t>
            </a:r>
            <a:r>
              <a:rPr lang="sv-SE" baseline="0" dirty="0" err="1"/>
              <a:t>Search</a:t>
            </a:r>
            <a:r>
              <a:rPr lang="sv-SE" baseline="0" dirty="0"/>
              <a:t>”.</a:t>
            </a:r>
          </a:p>
          <a:p>
            <a:r>
              <a:rPr lang="sv-SE" dirty="0" err="1"/>
              <a:t>Pricing</a:t>
            </a:r>
            <a:r>
              <a:rPr lang="sv-SE" baseline="0" dirty="0"/>
              <a:t> </a:t>
            </a:r>
            <a:r>
              <a:rPr lang="sv-SE" baseline="0" dirty="0" err="1"/>
              <a:t>tier</a:t>
            </a:r>
            <a:r>
              <a:rPr lang="sv-SE" baseline="0" dirty="0"/>
              <a:t> is </a:t>
            </a:r>
            <a:r>
              <a:rPr lang="sv-SE" baseline="0" dirty="0" err="1"/>
              <a:t>either</a:t>
            </a:r>
            <a:r>
              <a:rPr lang="sv-SE" baseline="0" dirty="0"/>
              <a:t> Standard or </a:t>
            </a:r>
            <a:r>
              <a:rPr lang="sv-SE" baseline="0" dirty="0" err="1"/>
              <a:t>Free</a:t>
            </a:r>
            <a:r>
              <a:rPr lang="sv-SE" baseline="0" dirty="0"/>
              <a:t> </a:t>
            </a:r>
            <a:r>
              <a:rPr lang="sv-SE" baseline="0" dirty="0" err="1"/>
              <a:t>where</a:t>
            </a:r>
            <a:r>
              <a:rPr lang="sv-SE" baseline="0" dirty="0"/>
              <a:t> the </a:t>
            </a:r>
            <a:r>
              <a:rPr lang="sv-SE" baseline="0" dirty="0" err="1"/>
              <a:t>latter</a:t>
            </a:r>
            <a:r>
              <a:rPr lang="sv-SE" baseline="0" dirty="0"/>
              <a:t> </a:t>
            </a:r>
            <a:r>
              <a:rPr lang="sv-SE" baseline="0" dirty="0" err="1"/>
              <a:t>naturally</a:t>
            </a:r>
            <a:r>
              <a:rPr lang="sv-SE" baseline="0" dirty="0"/>
              <a:t> is </a:t>
            </a:r>
            <a:r>
              <a:rPr lang="sv-SE" baseline="0" dirty="0" err="1"/>
              <a:t>useful</a:t>
            </a:r>
            <a:r>
              <a:rPr lang="sv-SE" baseline="0" dirty="0"/>
              <a:t> for </a:t>
            </a:r>
            <a:r>
              <a:rPr lang="sv-SE" baseline="0" dirty="0" err="1"/>
              <a:t>functional</a:t>
            </a:r>
            <a:r>
              <a:rPr lang="sv-SE" baseline="0" dirty="0"/>
              <a:t> </a:t>
            </a:r>
            <a:r>
              <a:rPr lang="sv-SE" baseline="0" dirty="0" err="1"/>
              <a:t>development</a:t>
            </a:r>
            <a:r>
              <a:rPr lang="sv-SE" baseline="0" dirty="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Pick a location for</a:t>
            </a:r>
            <a:r>
              <a:rPr lang="en-US" baseline="0" noProof="0" dirty="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Hadoop in Azure known as Microsoft Azure HDInsight!</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a:solidFill>
                  <a:schemeClr val="tx1"/>
                </a:solidFill>
              </a:rPr>
              <a:t>Speaker notes:</a:t>
            </a:r>
          </a:p>
          <a:p>
            <a:pPr marL="0" indent="0" algn="l">
              <a:buFont typeface="Arial" panose="020B0604020202020204" pitchFamily="34" charset="0"/>
              <a:buNone/>
            </a:pPr>
            <a:endParaRPr lang="en-US" sz="1200" dirty="0">
              <a:solidFill>
                <a:schemeClr val="tx1"/>
              </a:solidFill>
            </a:endParaRPr>
          </a:p>
          <a:p>
            <a:pPr marL="171450" indent="-171450" algn="l">
              <a:buFont typeface="Arial" panose="020B0604020202020204" pitchFamily="34" charset="0"/>
              <a:buChar char="•"/>
            </a:pPr>
            <a:r>
              <a:rPr lang="en-US" sz="1200" dirty="0">
                <a:solidFill>
                  <a:schemeClr val="tx1"/>
                </a:solidFill>
              </a:rPr>
              <a:t>Fully managed relational data warehouse-as-a-service.</a:t>
            </a:r>
          </a:p>
          <a:p>
            <a:pPr marL="171450" indent="-171450" algn="l">
              <a:buFont typeface="Arial" panose="020B0604020202020204" pitchFamily="34" charset="0"/>
              <a:buChar char="•"/>
            </a:pPr>
            <a:r>
              <a:rPr lang="en-US" sz="1200" dirty="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 Azure Data Lake  can</a:t>
            </a:r>
            <a:r>
              <a:rPr lang="en-US" sz="1200" b="0" i="0" kern="1200" baseline="0" dirty="0">
                <a:solidFill>
                  <a:schemeClr val="tx1"/>
                </a:solidFill>
                <a:effectLst/>
                <a:latin typeface="+mn-lt"/>
                <a:ea typeface="+mn-ea"/>
                <a:cs typeface="+mn-cs"/>
              </a:rPr>
              <a:t> be part of </a:t>
            </a:r>
            <a:r>
              <a:rPr lang="en-US" sz="1200" b="0" i="0" kern="1200" dirty="0">
                <a:solidFill>
                  <a:schemeClr val="tx1"/>
                </a:solidFill>
                <a:effectLst/>
                <a:latin typeface="+mn-lt"/>
                <a:ea typeface="+mn-ea"/>
                <a:cs typeface="+mn-cs"/>
              </a:rPr>
              <a:t>your existing data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a:solidFill>
                  <a:schemeClr val="tx1"/>
                </a:solidFill>
                <a:effectLst/>
                <a:latin typeface="+mn-lt"/>
                <a:ea typeface="+mn-ea"/>
                <a:cs typeface="+mn-cs"/>
              </a:rPr>
              <a:t>HDInsight</a:t>
            </a:r>
            <a:r>
              <a:rPr lang="en-US" sz="1200" b="0" i="0" kern="1200" dirty="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Curated data:  Azure</a:t>
            </a:r>
            <a:r>
              <a:rPr lang="en-US" sz="1200" b="0" i="0" kern="1200" baseline="0" dirty="0">
                <a:solidFill>
                  <a:schemeClr val="tx1"/>
                </a:solidFill>
                <a:effectLst/>
                <a:latin typeface="+mn-lt"/>
                <a:ea typeface="+mn-ea"/>
                <a:cs typeface="+mn-cs"/>
              </a:rPr>
              <a:t> Data Lake</a:t>
            </a:r>
            <a:r>
              <a:rPr lang="en-US" sz="1200" b="0" i="0" kern="1200" dirty="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There are other SQL Solutions you can</a:t>
            </a:r>
            <a:r>
              <a:rPr lang="sv-SE" baseline="0" dirty="0"/>
              <a:t> choose to run in Azure. Official support exists for MySQL and Oracle.</a:t>
            </a:r>
          </a:p>
          <a:p>
            <a:endParaRPr lang="sv-SE" baseline="0" dirty="0"/>
          </a:p>
          <a:p>
            <a:r>
              <a:rPr lang="sv-SE" baseline="0" dirty="0"/>
              <a:t>(Good place to show the portal and that you can provision Oracle and MySQL databases in Azure just as easily as you can provision the Microsoft SQL options.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you</a:t>
            </a:r>
            <a:r>
              <a:rPr lang="sv-SE" dirty="0"/>
              <a:t> </a:t>
            </a:r>
            <a:r>
              <a:rPr lang="sv-SE" dirty="0" err="1"/>
              <a:t>can</a:t>
            </a:r>
            <a:r>
              <a:rPr lang="sv-SE" dirty="0"/>
              <a:t> </a:t>
            </a:r>
            <a:r>
              <a:rPr lang="sv-SE" dirty="0" err="1"/>
              <a:t>see</a:t>
            </a:r>
            <a:r>
              <a:rPr lang="sv-SE" dirty="0"/>
              <a:t> </a:t>
            </a:r>
            <a:r>
              <a:rPr lang="sv-SE" dirty="0" err="1"/>
              <a:t>there</a:t>
            </a:r>
            <a:r>
              <a:rPr lang="sv-SE" dirty="0"/>
              <a:t> </a:t>
            </a:r>
            <a:r>
              <a:rPr lang="sv-SE" dirty="0" err="1"/>
              <a:t>are</a:t>
            </a:r>
            <a:r>
              <a:rPr lang="sv-SE" dirty="0"/>
              <a:t> a </a:t>
            </a:r>
            <a:r>
              <a:rPr lang="sv-SE" dirty="0" err="1"/>
              <a:t>lot</a:t>
            </a:r>
            <a:r>
              <a:rPr lang="sv-SE" dirty="0"/>
              <a:t> of options</a:t>
            </a:r>
            <a:r>
              <a:rPr lang="sv-SE" baseline="0" dirty="0"/>
              <a:t> in the Microsoft Azure </a:t>
            </a:r>
            <a:r>
              <a:rPr lang="sv-SE" baseline="0" dirty="0" err="1"/>
              <a:t>DataPlatform</a:t>
            </a:r>
            <a:r>
              <a:rPr lang="sv-SE" baseline="0" dirty="0"/>
              <a:t> </a:t>
            </a:r>
            <a:r>
              <a:rPr lang="sv-SE" baseline="0" dirty="0" err="1"/>
              <a:t>offerings</a:t>
            </a:r>
            <a:r>
              <a:rPr lang="sv-SE" baseline="0" dirty="0"/>
              <a:t>. It </a:t>
            </a:r>
            <a:r>
              <a:rPr lang="sv-SE" baseline="0" dirty="0" err="1"/>
              <a:t>may</a:t>
            </a:r>
            <a:r>
              <a:rPr lang="sv-SE" baseline="0" dirty="0"/>
              <a:t> be a </a:t>
            </a:r>
            <a:r>
              <a:rPr lang="sv-SE" baseline="0" dirty="0" err="1"/>
              <a:t>challenge</a:t>
            </a:r>
            <a:r>
              <a:rPr lang="sv-SE" baseline="0" dirty="0"/>
              <a:t> to </a:t>
            </a:r>
            <a:r>
              <a:rPr lang="sv-SE" baseline="0" dirty="0" err="1"/>
              <a:t>identify</a:t>
            </a:r>
            <a:r>
              <a:rPr lang="sv-SE" baseline="0" dirty="0"/>
              <a:t> the </a:t>
            </a:r>
            <a:r>
              <a:rPr lang="sv-SE" baseline="0" dirty="0" err="1"/>
              <a:t>most</a:t>
            </a:r>
            <a:r>
              <a:rPr lang="sv-SE" baseline="0" dirty="0"/>
              <a:t> </a:t>
            </a:r>
            <a:r>
              <a:rPr lang="sv-SE" baseline="0" dirty="0" err="1"/>
              <a:t>suitable</a:t>
            </a:r>
            <a:r>
              <a:rPr lang="sv-SE" baseline="0" dirty="0"/>
              <a:t> options in </a:t>
            </a:r>
            <a:r>
              <a:rPr lang="sv-SE" baseline="0" dirty="0" err="1"/>
              <a:t>every</a:t>
            </a:r>
            <a:r>
              <a:rPr lang="sv-SE" baseline="0" dirty="0"/>
              <a:t> </a:t>
            </a:r>
            <a:r>
              <a:rPr lang="sv-SE" baseline="0" dirty="0" err="1"/>
              <a:t>case</a:t>
            </a:r>
            <a:r>
              <a:rPr lang="sv-SE" baseline="0" dirty="0"/>
              <a:t> </a:t>
            </a:r>
            <a:r>
              <a:rPr lang="sv-SE" baseline="0" dirty="0" err="1"/>
              <a:t>but</a:t>
            </a:r>
            <a:r>
              <a:rPr lang="sv-SE" baseline="0" dirty="0"/>
              <a:t> </a:t>
            </a:r>
            <a:r>
              <a:rPr lang="sv-SE" baseline="0" dirty="0" err="1"/>
              <a:t>we</a:t>
            </a:r>
            <a:r>
              <a:rPr lang="sv-SE" baseline="0" dirty="0"/>
              <a:t> </a:t>
            </a:r>
            <a:r>
              <a:rPr lang="sv-SE" baseline="0" dirty="0" err="1"/>
              <a:t>can</a:t>
            </a:r>
            <a:r>
              <a:rPr lang="sv-SE" baseline="0" dirty="0"/>
              <a:t> rest </a:t>
            </a:r>
            <a:r>
              <a:rPr lang="sv-SE" baseline="0" dirty="0" err="1"/>
              <a:t>assured</a:t>
            </a:r>
            <a:r>
              <a:rPr lang="sv-SE" baseline="0" dirty="0"/>
              <a:t> </a:t>
            </a:r>
            <a:r>
              <a:rPr lang="sv-SE" baseline="0" dirty="0" err="1"/>
              <a:t>that</a:t>
            </a:r>
            <a:r>
              <a:rPr lang="sv-SE" baseline="0" dirty="0"/>
              <a:t> </a:t>
            </a:r>
            <a:r>
              <a:rPr lang="sv-SE" baseline="0" dirty="0" err="1"/>
              <a:t>there</a:t>
            </a:r>
            <a:r>
              <a:rPr lang="sv-SE" baseline="0" dirty="0"/>
              <a:t> </a:t>
            </a:r>
            <a:r>
              <a:rPr lang="sv-SE" baseline="0" dirty="0" err="1"/>
              <a:t>will</a:t>
            </a:r>
            <a:r>
              <a:rPr lang="sv-SE" baseline="0" dirty="0"/>
              <a:t> be a </a:t>
            </a:r>
            <a:r>
              <a:rPr lang="sv-SE" baseline="0" dirty="0" err="1"/>
              <a:t>good</a:t>
            </a:r>
            <a:r>
              <a:rPr lang="sv-SE" baseline="0" dirty="0"/>
              <a:t> option for </a:t>
            </a:r>
            <a:r>
              <a:rPr lang="sv-SE" baseline="0" dirty="0" err="1"/>
              <a:t>almost</a:t>
            </a:r>
            <a:r>
              <a:rPr lang="sv-SE" baseline="0" dirty="0"/>
              <a:t> </a:t>
            </a:r>
            <a:r>
              <a:rPr lang="sv-SE" baseline="0" dirty="0" err="1"/>
              <a:t>any</a:t>
            </a:r>
            <a:r>
              <a:rPr lang="sv-SE" baseline="0" dirty="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1.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customXml" Target="../../customXml/item1.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a:t>
            </a:r>
            <a:r>
              <a:rPr lang="ko-KR" altLang="en-US" sz="4800" dirty="0"/>
              <a:t>데이터</a:t>
            </a:r>
            <a:endParaRPr lang="en-US" sz="4800" dirty="0"/>
          </a:p>
        </p:txBody>
      </p:sp>
      <p:sp>
        <p:nvSpPr>
          <p:cNvPr id="3" name="Text Placeholder 2"/>
          <p:cNvSpPr>
            <a:spLocks noGrp="1"/>
          </p:cNvSpPr>
          <p:nvPr>
            <p:ph type="body" sz="quarter" idx="10"/>
          </p:nvPr>
        </p:nvSpPr>
        <p:spPr/>
        <p:txBody>
          <a:bodyPr/>
          <a:lstStyle/>
          <a:p>
            <a:r>
              <a:rPr lang="en-US" altLang="ko-KR" sz="2000" dirty="0"/>
              <a:t>Dae Woo Kim (</a:t>
            </a:r>
            <a:r>
              <a:rPr lang="en-US" altLang="ko-KR" sz="2000" dirty="0" err="1"/>
              <a:t>daewoo.kim</a:t>
            </a:r>
            <a:r>
              <a:rPr lang="en-US" altLang="ko-KR" sz="2000" dirty="0"/>
              <a:t>@)</a:t>
            </a:r>
          </a:p>
          <a:p>
            <a:r>
              <a:rPr lang="en-US" altLang="ko-KR" sz="2000" dirty="0"/>
              <a:t>Technology Evangelist</a:t>
            </a:r>
          </a:p>
          <a:p>
            <a:r>
              <a:rPr lang="en-US" altLang="ko-KR" sz="2000" dirty="0"/>
              <a:t>Microsoft Korea</a:t>
            </a:r>
          </a:p>
          <a:p>
            <a:endParaRPr lang="en-US" altLang="ko-KR"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클라이언트와 플랫폼 레이어간 게이트웨이</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서비스 레이어 지원 및 물리적인 서비스</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실제 하드웨어와 </a:t>
            </a:r>
            <a:r>
              <a:rPr lang="en-US" altLang="ko-KR" sz="3600" spc="-51" dirty="0">
                <a:solidFill>
                  <a:schemeClr val="bg2"/>
                </a:solidFill>
                <a:latin typeface="+mj-lt"/>
              </a:rPr>
              <a:t>OS </a:t>
            </a:r>
            <a:r>
              <a:rPr lang="ko-KR" altLang="en-US" sz="3600" spc="-51" dirty="0">
                <a:solidFill>
                  <a:schemeClr val="bg2"/>
                </a:solidFill>
                <a:latin typeface="+mj-lt"/>
              </a:rPr>
              <a:t>관리</a:t>
            </a:r>
            <a:endParaRPr lang="en-US" sz="3600" spc="-51" dirty="0">
              <a:solidFill>
                <a:schemeClr val="bg2"/>
              </a:solidFill>
              <a:latin typeface="+mj-lt"/>
            </a:endParaRP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ko-KR" altLang="en-US" sz="4000" dirty="0"/>
              <a:t>자동으로 생성된 데이터베이스 서비스로 생성시 </a:t>
            </a:r>
            <a:r>
              <a:rPr lang="en-US" altLang="ko-KR" sz="4000" dirty="0"/>
              <a:t>master </a:t>
            </a:r>
            <a:r>
              <a:rPr lang="ko-KR" altLang="en-US" sz="4000" dirty="0"/>
              <a:t>데이터베이스를 포함 </a:t>
            </a:r>
            <a:endParaRPr lang="en-US" altLang="ko-KR" sz="4000" dirty="0"/>
          </a:p>
          <a:p>
            <a:pPr marL="252000" indent="0" defTabSz="914325">
              <a:spcBef>
                <a:spcPts val="1200"/>
              </a:spcBef>
              <a:buNone/>
            </a:pPr>
            <a:r>
              <a:rPr lang="en-US" sz="4000" dirty="0">
                <a:latin typeface="+mj-lt"/>
              </a:rPr>
              <a:t>FQDN: {name}.database.windows.net</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270625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a:t>
            </a:r>
            <a:r>
              <a:rPr lang="ko-KR" altLang="en-US" sz="3600" dirty="0">
                <a:solidFill>
                  <a:schemeClr val="bg1"/>
                </a:solidFill>
              </a:rPr>
              <a:t>접속</a:t>
            </a:r>
            <a:endParaRPr lang="en-US" sz="3600" dirty="0">
              <a:solidFill>
                <a:schemeClr val="bg1"/>
              </a:solidFill>
            </a:endParaRP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lstStyle/>
          <a:p>
            <a:r>
              <a:rPr lang="ko-KR" altLang="en-US" sz="2400" dirty="0"/>
              <a:t>민감한 자료 노출 제한</a:t>
            </a:r>
            <a:endParaRPr lang="en-US" sz="2400" dirty="0"/>
          </a:p>
          <a:p>
            <a:r>
              <a:rPr lang="ko-KR" altLang="en-US" sz="2400" dirty="0"/>
              <a:t>비인가 접근 방지</a:t>
            </a:r>
            <a:endParaRPr lang="en-US" altLang="ko-KR" sz="2400" dirty="0"/>
          </a:p>
          <a:p>
            <a:r>
              <a:rPr lang="ko-KR" altLang="en-US" sz="2400" dirty="0"/>
              <a:t>정책 기반 보안 </a:t>
            </a:r>
            <a:r>
              <a:rPr lang="en-US" altLang="ko-KR" sz="2400" dirty="0"/>
              <a:t>– </a:t>
            </a:r>
            <a:r>
              <a:rPr lang="ko-KR" altLang="en-US" sz="2400" dirty="0"/>
              <a:t>어플리케이션에 변경 없음</a:t>
            </a:r>
            <a:endParaRPr lang="en-US" sz="2400" dirty="0"/>
          </a:p>
          <a:p>
            <a:r>
              <a:rPr lang="ko-KR" altLang="en-US" sz="2400" dirty="0"/>
              <a:t>일반적인 컴플라이언스 확충</a:t>
            </a:r>
            <a:endParaRPr lang="en-US" sz="2400" dirty="0"/>
          </a:p>
          <a:p>
            <a:r>
              <a:rPr lang="ko-KR" altLang="en-US" sz="2400" dirty="0"/>
              <a:t>민감한 데이터에 대한 유출 없이 개발</a:t>
            </a:r>
            <a:r>
              <a:rPr lang="en-US" altLang="ko-KR" sz="2400" dirty="0"/>
              <a:t>/</a:t>
            </a:r>
            <a:r>
              <a:rPr lang="ko-KR" altLang="en-US" sz="2400" dirty="0"/>
              <a:t>테스트 가능</a:t>
            </a:r>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spc="-51" dirty="0">
                <a:solidFill>
                  <a:srgbClr val="0072C6"/>
                </a:solidFill>
              </a:rPr>
              <a:t>동적 데이터 마스킹</a:t>
            </a:r>
            <a:r>
              <a:rPr lang="en-US" altLang="ko-KR" spc="-51" dirty="0">
                <a:solidFill>
                  <a:srgbClr val="0072C6"/>
                </a:solidFill>
              </a:rPr>
              <a:t>(</a:t>
            </a:r>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ko-KR" altLang="en-US" sz="2400" dirty="0"/>
              <a:t>데이터베이스</a:t>
            </a:r>
            <a:r>
              <a:rPr lang="en-US" altLang="ko-KR" sz="2400" dirty="0"/>
              <a:t>, </a:t>
            </a:r>
            <a:r>
              <a:rPr lang="ko-KR" altLang="en-US" sz="2400" dirty="0"/>
              <a:t>백업</a:t>
            </a:r>
            <a:r>
              <a:rPr lang="en-US" altLang="ko-KR" sz="2400" dirty="0"/>
              <a:t>, </a:t>
            </a:r>
            <a:r>
              <a:rPr lang="ko-KR" altLang="en-US" sz="2400" dirty="0"/>
              <a:t>트렌젝션 로그를 암호화 </a:t>
            </a:r>
            <a:endParaRPr lang="en-US" altLang="ko-KR" sz="2400" dirty="0"/>
          </a:p>
          <a:p>
            <a:r>
              <a:rPr lang="en-US" sz="2400" dirty="0"/>
              <a:t>2-click </a:t>
            </a:r>
            <a:r>
              <a:rPr lang="ko-KR" altLang="en-US" sz="2400" dirty="0"/>
              <a:t>프로비전 서비스 제공</a:t>
            </a:r>
            <a:endParaRPr lang="en-US" sz="2400" dirty="0"/>
          </a:p>
          <a:p>
            <a:r>
              <a:rPr lang="ko-KR" altLang="en-US" sz="2400" dirty="0"/>
              <a:t>공격 범위를 줄임</a:t>
            </a:r>
            <a:endParaRPr lang="en-US" altLang="ko-KR" sz="2400" dirty="0"/>
          </a:p>
          <a:p>
            <a:r>
              <a:rPr lang="ko-KR" altLang="en-US" sz="2400" dirty="0"/>
              <a:t>기존 어플리케이션에 코드 변경 없음</a:t>
            </a:r>
            <a:endParaRPr lang="en-US" sz="2400" dirty="0"/>
          </a:p>
          <a:p>
            <a:r>
              <a:rPr lang="ko-KR" altLang="en-US" sz="2400" dirty="0"/>
              <a:t>데이터베이스 암호화 키 </a:t>
            </a:r>
            <a:r>
              <a:rPr lang="en-US" altLang="ko-KR" sz="2400" dirty="0"/>
              <a:t>- </a:t>
            </a:r>
            <a:r>
              <a:rPr lang="en-US" sz="2400" dirty="0"/>
              <a:t>AES-256 </a:t>
            </a:r>
          </a:p>
          <a:p>
            <a:r>
              <a:rPr lang="ko-KR" altLang="en-US" sz="2400" dirty="0"/>
              <a:t>컴플라이언스 요건 충족</a:t>
            </a:r>
            <a:endParaRPr lang="en-US" sz="2400" dirty="0"/>
          </a:p>
          <a:p>
            <a:r>
              <a:rPr lang="ko-KR" altLang="en-US" sz="2400" dirty="0"/>
              <a:t>하드웨어 암호화에 의한 속도 증가</a:t>
            </a:r>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ko-KR" altLang="en-US" sz="3200" dirty="0"/>
              <a:t>로우들에 대한 접근 제어 </a:t>
            </a:r>
            <a:r>
              <a:rPr lang="en-US" sz="3200" dirty="0"/>
              <a:t> </a:t>
            </a:r>
          </a:p>
          <a:p>
            <a:r>
              <a:rPr lang="ko-KR" altLang="en-US" sz="3200" dirty="0"/>
              <a:t>데이터베이스에 포함된 제안 로직으로 접근 </a:t>
            </a:r>
            <a:endParaRPr lang="en-US" altLang="ko-KR" sz="3200" dirty="0"/>
          </a:p>
          <a:p>
            <a:r>
              <a:rPr lang="ko-KR" altLang="en-US" sz="3200" dirty="0"/>
              <a:t>보안에 대한 개발 작업을 단순화</a:t>
            </a:r>
            <a:endParaRPr lang="en-US" sz="3200" dirty="0"/>
          </a:p>
          <a:p>
            <a:r>
              <a:rPr lang="ko-KR" altLang="en-US" sz="3200" dirty="0"/>
              <a:t>컴플라이언스 요건 충족</a:t>
            </a:r>
            <a:endParaRPr lang="en-US" sz="3200" dirty="0"/>
          </a:p>
          <a:p>
            <a:r>
              <a:rPr lang="ko-KR" altLang="en-US" sz="3200" dirty="0"/>
              <a:t>보안상 공격 노출 범위를 감소</a:t>
            </a:r>
            <a:endParaRPr lang="en-US" sz="3200" dirty="0"/>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solidFill>
                  <a:srgbClr val="0072C6"/>
                </a:solidFill>
              </a:rPr>
              <a:t>로우 레벨 보안</a:t>
            </a:r>
            <a:r>
              <a:rPr lang="en-US" altLang="ko-KR" dirty="0">
                <a:solidFill>
                  <a:srgbClr val="0072C6"/>
                </a:solidFill>
              </a:rPr>
              <a:t>(</a:t>
            </a:r>
            <a:r>
              <a:rPr lang="en-US" dirty="0">
                <a:solidFill>
                  <a:srgbClr val="0072C6"/>
                </a:solidFill>
              </a:rPr>
              <a:t>Row-Level Security) – RLS </a:t>
            </a:r>
          </a:p>
        </p:txBody>
      </p:sp>
    </p:spTree>
    <p:extLst>
      <p:ext uri="{BB962C8B-B14F-4D97-AF65-F5344CB8AC3E}">
        <p14:creationId xmlns:p14="http://schemas.microsoft.com/office/powerpoint/2010/main" val="42392567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solidFill>
                  <a:srgbClr val="0072C6"/>
                </a:solidFill>
              </a:rPr>
              <a:t>다른 주요 서비스</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DocumentDB</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HDInsight</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Additional Databases</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ko-KR" altLang="en-US" dirty="0"/>
              <a:t>서버들을 배포</a:t>
            </a:r>
            <a:endParaRPr lang="en-US" dirty="0"/>
          </a:p>
        </p:txBody>
      </p:sp>
      <p:sp>
        <p:nvSpPr>
          <p:cNvPr id="4" name="Content Placeholder 3"/>
          <p:cNvSpPr>
            <a:spLocks noGrp="1"/>
          </p:cNvSpPr>
          <p:nvPr>
            <p:ph sz="quarter" idx="10"/>
          </p:nvPr>
        </p:nvSpPr>
        <p:spPr/>
        <p:txBody>
          <a:bodyPr/>
          <a:lstStyle/>
          <a:p>
            <a:pPr marL="0" lvl="1" indent="0">
              <a:buNone/>
            </a:pPr>
            <a:r>
              <a:rPr lang="en-US" sz="2800" dirty="0"/>
              <a:t>SQL Database server </a:t>
            </a:r>
            <a:r>
              <a:rPr lang="ko-KR" altLang="en-US" sz="2800" dirty="0"/>
              <a:t>생성</a:t>
            </a:r>
            <a:endParaRPr lang="en-US" sz="2800" dirty="0"/>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ko-KR" altLang="en-US" dirty="0"/>
              <a:t>서버들을 배포</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ko-KR" altLang="en-US" dirty="0"/>
              <a:t>서버 배포 자동화</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a:t>
            </a:r>
            <a:r>
              <a:rPr lang="ko-KR" altLang="en-US" sz="3600" dirty="0"/>
              <a:t>파워쉘</a:t>
            </a:r>
            <a:r>
              <a:rPr lang="en-US" sz="3600" dirty="0"/>
              <a:t> cmdlets</a:t>
            </a:r>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ko-KR" altLang="en-US" dirty="0"/>
              <a:t>서버 배포 자동화</a:t>
            </a:r>
            <a:endParaRPr lang="en-US" dirty="0"/>
          </a:p>
        </p:txBody>
      </p:sp>
      <p:sp>
        <p:nvSpPr>
          <p:cNvPr id="5" name="Content Placeholder 4"/>
          <p:cNvSpPr>
            <a:spLocks noGrp="1"/>
          </p:cNvSpPr>
          <p:nvPr>
            <p:ph sz="quarter" idx="10"/>
          </p:nvPr>
        </p:nvSpPr>
        <p:spPr/>
        <p:txBody>
          <a:bodyPr/>
          <a:lstStyle/>
          <a:p>
            <a:pPr marL="0" indent="0">
              <a:buNone/>
            </a:pPr>
            <a:r>
              <a:rPr lang="en-US" sz="3600" dirty="0">
                <a:latin typeface="+mn-lt"/>
              </a:rPr>
              <a:t>Azure </a:t>
            </a:r>
            <a:r>
              <a:rPr lang="ko-KR" altLang="en-US" sz="3600" dirty="0">
                <a:latin typeface="+mn-lt"/>
              </a:rPr>
              <a:t>크로스 플랫폼</a:t>
            </a:r>
            <a:r>
              <a:rPr lang="en-US" sz="3600" dirty="0">
                <a:latin typeface="+mn-lt"/>
              </a:rPr>
              <a:t> Command-Line </a:t>
            </a:r>
            <a:r>
              <a:rPr lang="ko-KR" altLang="en-US" sz="3600" dirty="0">
                <a:latin typeface="+mn-lt"/>
              </a:rPr>
              <a:t>인터페이스</a:t>
            </a:r>
            <a:r>
              <a:rPr lang="en-US" sz="3600" dirty="0">
                <a:latin typeface="+mn-lt"/>
              </a:rPr>
              <a:t>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SQL Database Server</a:t>
            </a:r>
            <a:br>
              <a:rPr lang="en-US" dirty="0"/>
            </a:br>
            <a:r>
              <a:rPr lang="ko-KR" altLang="en-US" dirty="0"/>
              <a:t>와</a:t>
            </a:r>
            <a:r>
              <a:rPr lang="en-US" dirty="0"/>
              <a:t> SQL Database </a:t>
            </a:r>
            <a:r>
              <a:rPr lang="ko-KR" altLang="en-US" dirty="0"/>
              <a:t>생성</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적합한 </a:t>
            </a:r>
            <a:r>
              <a:rPr lang="en-US" altLang="ko-KR" dirty="0"/>
              <a:t>SQL Database </a:t>
            </a:r>
            <a:r>
              <a:rPr lang="ko-KR" altLang="en-US" dirty="0"/>
              <a:t>선택</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ko-KR" altLang="en-US" spc="-51" dirty="0">
                <a:solidFill>
                  <a:schemeClr val="bg2"/>
                </a:solidFill>
                <a:latin typeface="+mj-lt"/>
              </a:rPr>
              <a:t>다양한 </a:t>
            </a:r>
            <a:r>
              <a:rPr lang="en-US" altLang="ko-KR" spc="-51" dirty="0">
                <a:solidFill>
                  <a:schemeClr val="bg2"/>
                </a:solidFill>
                <a:latin typeface="+mj-lt"/>
              </a:rPr>
              <a:t>P </a:t>
            </a:r>
            <a:r>
              <a:rPr lang="ko-KR" altLang="en-US" spc="-51" dirty="0">
                <a:solidFill>
                  <a:schemeClr val="bg2"/>
                </a:solidFill>
                <a:latin typeface="+mj-lt"/>
              </a:rPr>
              <a:t>시리즈 환경 추가됨</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매 </a:t>
            </a:r>
            <a:r>
              <a:rPr lang="en-US" altLang="ko-KR" sz="4000" spc="-51" dirty="0">
                <a:solidFill>
                  <a:schemeClr val="bg2"/>
                </a:solidFill>
                <a:latin typeface="+mj-lt"/>
              </a:rPr>
              <a:t>5</a:t>
            </a:r>
            <a:r>
              <a:rPr lang="ko-KR" altLang="en-US" sz="4000" spc="-51" dirty="0">
                <a:solidFill>
                  <a:schemeClr val="bg2"/>
                </a:solidFill>
                <a:latin typeface="+mj-lt"/>
              </a:rPr>
              <a:t>분마다 자동으로 트렌젝션 로그를 백업</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Azure </a:t>
            </a:r>
            <a:r>
              <a:rPr lang="ko-KR" altLang="en-US" sz="4000" spc="-51" dirty="0">
                <a:solidFill>
                  <a:schemeClr val="bg2"/>
                </a:solidFill>
                <a:latin typeface="+mj-lt"/>
              </a:rPr>
              <a:t>저장소와 지리적 복제 위치에 백업</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백업 </a:t>
            </a:r>
            <a:r>
              <a:rPr lang="en-US" altLang="ko-KR" sz="4000" spc="-51" dirty="0" err="1">
                <a:solidFill>
                  <a:schemeClr val="bg2"/>
                </a:solidFill>
                <a:latin typeface="+mj-lt"/>
              </a:rPr>
              <a:t>retenstion</a:t>
            </a:r>
            <a:r>
              <a:rPr lang="en-US" altLang="ko-KR" sz="4000" spc="-51" dirty="0">
                <a:solidFill>
                  <a:schemeClr val="bg2"/>
                </a:solidFill>
                <a:latin typeface="+mj-lt"/>
              </a:rPr>
              <a:t> </a:t>
            </a:r>
            <a:r>
              <a:rPr lang="ko-KR" altLang="en-US" sz="4000" spc="-51" dirty="0">
                <a:solidFill>
                  <a:schemeClr val="bg2"/>
                </a:solidFill>
                <a:latin typeface="+mj-lt"/>
              </a:rPr>
              <a:t>정책 </a:t>
            </a:r>
            <a:r>
              <a:rPr lang="en-US" sz="4000" spc="-51" dirty="0">
                <a:solidFill>
                  <a:schemeClr val="bg2"/>
                </a:solidFill>
                <a:latin typeface="+mj-lt"/>
              </a:rPr>
              <a:t>7, 14 </a:t>
            </a:r>
            <a:r>
              <a:rPr lang="ko-KR" altLang="en-US" sz="4000" spc="-51" dirty="0">
                <a:solidFill>
                  <a:schemeClr val="bg2"/>
                </a:solidFill>
                <a:latin typeface="+mj-lt"/>
              </a:rPr>
              <a:t>또는 </a:t>
            </a:r>
            <a:r>
              <a:rPr lang="en-US" sz="4000" spc="-51" dirty="0">
                <a:solidFill>
                  <a:schemeClr val="bg2"/>
                </a:solidFill>
                <a:latin typeface="+mj-lt"/>
              </a:rPr>
              <a:t>35</a:t>
            </a:r>
            <a:r>
              <a:rPr lang="ko-KR" altLang="en-US" sz="4000" spc="-51" dirty="0">
                <a:solidFill>
                  <a:schemeClr val="bg2"/>
                </a:solidFill>
                <a:latin typeface="+mj-lt"/>
              </a:rPr>
              <a:t>일</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장기 보관이 필요한 백업본 보호를 위한 </a:t>
            </a:r>
            <a:r>
              <a:rPr lang="en-US" altLang="ko-KR" sz="4000" spc="-51" dirty="0">
                <a:solidFill>
                  <a:schemeClr val="bg2"/>
                </a:solidFill>
                <a:latin typeface="+mj-lt"/>
              </a:rPr>
              <a:t>data export  </a:t>
            </a:r>
            <a:r>
              <a:rPr lang="ko-KR" altLang="en-US" sz="4000" spc="-51" dirty="0">
                <a:solidFill>
                  <a:schemeClr val="bg2"/>
                </a:solidFill>
                <a:latin typeface="+mj-lt"/>
              </a:rPr>
              <a:t>논리 백업 자동화 가능</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a:t>
            </a:r>
            <a:r>
              <a:rPr lang="ko-KR" altLang="en-US" dirty="0"/>
              <a:t>복구</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모든 서비스 티어에서 사용 가능 </a:t>
            </a:r>
            <a:br>
              <a:rPr lang="en-US" altLang="ko-KR" sz="4000" spc="-51" dirty="0">
                <a:solidFill>
                  <a:schemeClr val="bg2"/>
                </a:solidFill>
                <a:latin typeface="+mj-lt"/>
              </a:rPr>
            </a:br>
            <a:r>
              <a:rPr lang="en-US" sz="4000" spc="-51" dirty="0">
                <a:solidFill>
                  <a:schemeClr val="bg2"/>
                </a:solidFill>
                <a:latin typeface="+mj-lt"/>
              </a:rPr>
              <a:t>Basic, Standard </a:t>
            </a:r>
            <a:r>
              <a:rPr lang="ko-KR" altLang="en-US" sz="4000" spc="-51" dirty="0">
                <a:solidFill>
                  <a:schemeClr val="bg2"/>
                </a:solidFill>
                <a:latin typeface="+mj-lt"/>
              </a:rPr>
              <a:t>및</a:t>
            </a:r>
            <a:r>
              <a:rPr lang="en-US" sz="4000" spc="-51" dirty="0">
                <a:solidFill>
                  <a:schemeClr val="bg2"/>
                </a:solidFill>
                <a:latin typeface="+mj-lt"/>
              </a:rPr>
              <a:t>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geo-redundant Azure </a:t>
            </a:r>
            <a:r>
              <a:rPr lang="ko-KR" altLang="en-US" sz="4000" spc="-51" dirty="0">
                <a:solidFill>
                  <a:schemeClr val="bg2"/>
                </a:solidFill>
                <a:latin typeface="+mj-lt"/>
              </a:rPr>
              <a:t>저장소에서 사용</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아무 지역</a:t>
            </a:r>
            <a:r>
              <a:rPr lang="en-US" altLang="ko-KR" sz="4000" spc="-51" dirty="0">
                <a:solidFill>
                  <a:schemeClr val="bg2"/>
                </a:solidFill>
                <a:latin typeface="+mj-lt"/>
              </a:rPr>
              <a:t>(region)</a:t>
            </a:r>
            <a:r>
              <a:rPr lang="ko-KR" altLang="en-US" sz="4000" spc="-51" dirty="0">
                <a:solidFill>
                  <a:schemeClr val="bg2"/>
                </a:solidFill>
                <a:latin typeface="+mj-lt"/>
              </a:rPr>
              <a:t>에서 복구 가능</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ko-KR" altLang="en-US" dirty="0"/>
              <a:t>긴급 장애 복구</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표준 </a:t>
            </a:r>
            <a:r>
              <a:rPr lang="en-US" dirty="0"/>
              <a:t>geo-replication</a:t>
            </a:r>
          </a:p>
        </p:txBody>
      </p:sp>
    </p:spTree>
    <p:extLst>
      <p:ext uri="{BB962C8B-B14F-4D97-AF65-F5344CB8AC3E}">
        <p14:creationId xmlns:p14="http://schemas.microsoft.com/office/powerpoint/2010/main" val="36297035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12630333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4297717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3439532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220914"/>
            <a:ext cx="10086517" cy="917575"/>
          </a:xfrm>
        </p:spPr>
        <p:txBody>
          <a:bodyPr/>
          <a:lstStyle/>
          <a:p>
            <a:r>
              <a:rPr lang="en-US" dirty="0"/>
              <a:t>Demo: </a:t>
            </a:r>
            <a:r>
              <a:rPr lang="ko-KR" altLang="en-US" dirty="0"/>
              <a:t>배포한 </a:t>
            </a:r>
            <a:r>
              <a:rPr lang="en-US" altLang="ko-KR" dirty="0"/>
              <a:t>SQL Database</a:t>
            </a:r>
            <a:r>
              <a:rPr lang="ko-KR" altLang="en-US" dirty="0"/>
              <a:t>에 연결</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endParaRPr lang="en-US" sz="3200" dirty="0">
              <a:solidFill>
                <a:schemeClr val="bg1"/>
              </a:solidFill>
              <a:latin typeface="+mj-lt"/>
            </a:endParaRPr>
          </a:p>
        </p:txBody>
      </p:sp>
      <p:sp>
        <p:nvSpPr>
          <p:cNvPr id="2" name="Title 1"/>
          <p:cNvSpPr>
            <a:spLocks noGrp="1"/>
          </p:cNvSpPr>
          <p:nvPr>
            <p:ph type="title"/>
          </p:nvPr>
        </p:nvSpPr>
        <p:spPr/>
        <p:txBody>
          <a:bodyPr/>
          <a:lstStyle/>
          <a:p>
            <a:r>
              <a:rPr lang="ko-KR" altLang="en-US" sz="3200" dirty="0"/>
              <a:t>익숙한 </a:t>
            </a:r>
            <a:r>
              <a:rPr lang="en-US" altLang="ko-KR" sz="3200" dirty="0"/>
              <a:t>SQL </a:t>
            </a:r>
            <a:r>
              <a:rPr lang="ko-KR" altLang="en-US" sz="3200" dirty="0"/>
              <a:t>쿼리 기술 사용</a:t>
            </a:r>
            <a:endParaRPr lang="en-US" sz="3200" dirty="0"/>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6443414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lstStyle/>
          <a:p>
            <a:r>
              <a:rPr lang="ko-KR" altLang="en-US" sz="4800" dirty="0"/>
              <a:t>익숙한 언어를 이용해 </a:t>
            </a:r>
            <a:r>
              <a:rPr lang="en-US" altLang="ko-KR" sz="4800" dirty="0"/>
              <a:t>DB</a:t>
            </a:r>
            <a:r>
              <a:rPr lang="ko-KR" altLang="en-US" sz="4800" dirty="0"/>
              <a:t>에 접근</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400" dirty="0"/>
              <a:t>익숙한 프레임워크를 이용해 </a:t>
            </a:r>
            <a:r>
              <a:rPr lang="en-US" altLang="ko-KR" sz="4400" dirty="0"/>
              <a:t>DB</a:t>
            </a:r>
            <a:r>
              <a:rPr lang="ko-KR" altLang="en-US" sz="4400" dirty="0"/>
              <a:t>에 접근</a:t>
            </a:r>
            <a:endParaRPr lang="en-US" sz="44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3844774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익숙한 도구들을 이용해 접근</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38503770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3600" dirty="0"/>
              <a:t>지원하지 않는</a:t>
            </a:r>
            <a:r>
              <a:rPr lang="en-US" sz="3600" dirty="0"/>
              <a:t> </a:t>
            </a:r>
            <a:br>
              <a:rPr lang="en-US" sz="3600" dirty="0"/>
            </a:br>
            <a:r>
              <a:rPr lang="en-US" sz="3600" dirty="0"/>
              <a:t>SQL Server </a:t>
            </a:r>
            <a:r>
              <a:rPr lang="ko-KR" altLang="en-US" sz="3600" dirty="0"/>
              <a:t>기능</a:t>
            </a: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a:t>
            </a:r>
            <a:r>
              <a:rPr lang="ko-KR" altLang="en-US" sz="3600" dirty="0"/>
              <a:t>명령</a:t>
            </a:r>
            <a:r>
              <a:rPr lang="en-US" sz="3600" dirty="0"/>
              <a:t>, </a:t>
            </a:r>
            <a:r>
              <a:rPr lang="ko-KR" altLang="en-US" sz="3600" dirty="0"/>
              <a:t>분산 트렌젝션</a:t>
            </a:r>
            <a:r>
              <a:rPr lang="en-US" sz="3600" dirty="0"/>
              <a:t>, </a:t>
            </a:r>
            <a:r>
              <a:rPr lang="ko-KR" altLang="en-US" sz="3600" dirty="0"/>
              <a:t>분산 뷰</a:t>
            </a:r>
            <a:endParaRPr lang="en-US" sz="3600" dirty="0"/>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514367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ko-KR" altLang="en-US" sz="4400" dirty="0">
                <a:solidFill>
                  <a:schemeClr val="bg1"/>
                </a:solidFill>
                <a:latin typeface="+mj-lt"/>
                <a:ea typeface="+mj-ea"/>
                <a:cs typeface="+mj-cs"/>
              </a:rPr>
              <a:t>프라이빗 클라우드부터 제공</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ko-KR" altLang="en-US" sz="4400" dirty="0">
                <a:solidFill>
                  <a:schemeClr val="bg1"/>
                </a:solidFill>
                <a:latin typeface="+mj-lt"/>
                <a:ea typeface="+mj-ea"/>
                <a:cs typeface="+mj-cs"/>
              </a:rPr>
              <a:t>제공되는 다양한 서비스</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ko-KR" altLang="en-US" sz="2400" spc="-51" dirty="0">
                <a:solidFill>
                  <a:schemeClr val="tx1"/>
                </a:solidFill>
                <a:latin typeface="+mj-lt"/>
              </a:rPr>
              <a:t>테이블</a:t>
            </a:r>
            <a:r>
              <a:rPr lang="en-US" altLang="ko-KR" sz="2400" spc="-51" dirty="0">
                <a:solidFill>
                  <a:schemeClr val="tx1"/>
                </a:solidFill>
                <a:latin typeface="+mj-lt"/>
              </a:rPr>
              <a:t>, </a:t>
            </a:r>
            <a:r>
              <a:rPr lang="ko-KR" altLang="en-US" sz="2400" spc="-51" dirty="0">
                <a:solidFill>
                  <a:schemeClr val="tx1"/>
                </a:solidFill>
                <a:latin typeface="+mj-lt"/>
              </a:rPr>
              <a:t>뷰</a:t>
            </a:r>
            <a:r>
              <a:rPr lang="en-US" altLang="ko-KR" sz="2400" spc="-51" dirty="0">
                <a:solidFill>
                  <a:schemeClr val="tx1"/>
                </a:solidFill>
                <a:latin typeface="+mj-lt"/>
              </a:rPr>
              <a:t>, </a:t>
            </a:r>
            <a:r>
              <a:rPr lang="ko-KR" altLang="en-US" sz="2400" spc="-51" dirty="0">
                <a:solidFill>
                  <a:schemeClr val="tx1"/>
                </a:solidFill>
                <a:latin typeface="+mj-lt"/>
              </a:rPr>
              <a:t>저장프로시져를 제작하기 위한 웹 디자이너 도구를 이용해 쿼리 수정 및 실행</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a:t>Azure SQL Database Management Portal</a:t>
            </a:r>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ko-KR" altLang="en-US" dirty="0">
                <a:solidFill>
                  <a:srgbClr val="505050"/>
                </a:solidFill>
                <a:latin typeface="wf_segoe-ui_normal"/>
              </a:rPr>
              <a:t>많은 수의 </a:t>
            </a:r>
            <a:r>
              <a:rPr lang="en-US" altLang="ko-KR" dirty="0">
                <a:solidFill>
                  <a:srgbClr val="505050"/>
                </a:solidFill>
                <a:latin typeface="wf_segoe-ui_normal"/>
              </a:rPr>
              <a:t>SQL Database</a:t>
            </a:r>
            <a:r>
              <a:rPr lang="ko-KR" altLang="en-US" dirty="0">
                <a:solidFill>
                  <a:srgbClr val="505050"/>
                </a:solidFill>
                <a:latin typeface="wf_segoe-ui_normal"/>
              </a:rPr>
              <a:t>를 배포하기 위한 예측가능한 모델</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a:t>
            </a:r>
            <a:r>
              <a:rPr lang="ko-KR" altLang="en-US" sz="4705" dirty="0">
                <a:solidFill>
                  <a:srgbClr val="0088EE"/>
                </a:solidFill>
              </a:rPr>
              <a:t>모델</a:t>
            </a:r>
            <a:endParaRPr sz="4705" dirty="0">
              <a:solidFill>
                <a:srgbClr val="0088EE"/>
              </a:solidFill>
            </a:endParaRP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ko-KR" altLang="en-US" sz="2000" dirty="0">
                <a:solidFill>
                  <a:srgbClr val="0088EE"/>
                </a:solidFill>
              </a:rPr>
              <a:t>여러 데이터베이스들이 </a:t>
            </a:r>
            <a:r>
              <a:rPr lang="en-US" altLang="ko-KR" sz="2000" dirty="0">
                <a:solidFill>
                  <a:srgbClr val="0088EE"/>
                </a:solidFill>
              </a:rPr>
              <a:t>pool</a:t>
            </a:r>
            <a:r>
              <a:rPr lang="ko-KR" altLang="en-US" sz="2000" dirty="0">
                <a:solidFill>
                  <a:srgbClr val="0088EE"/>
                </a:solidFill>
              </a:rPr>
              <a:t>의 리소스로 사용됨</a:t>
            </a:r>
            <a:endParaRPr lang="en-US" sz="2000" dirty="0">
              <a:solidFill>
                <a:srgbClr val="0088EE"/>
              </a:solidFill>
            </a:endParaRPr>
          </a:p>
          <a:p>
            <a:pPr>
              <a:lnSpc>
                <a:spcPct val="100000"/>
              </a:lnSpc>
              <a:buFont typeface="Wingdings" panose="05000000000000000000" pitchFamily="2" charset="2"/>
              <a:buChar char="§"/>
            </a:pPr>
            <a:r>
              <a:rPr lang="ko-KR" altLang="en-US" sz="2000" b="1" dirty="0">
                <a:solidFill>
                  <a:srgbClr val="0088EE"/>
                </a:solidFill>
              </a:rPr>
              <a:t>표준</a:t>
            </a:r>
            <a:r>
              <a:rPr lang="en-US" altLang="ko-KR" sz="2000" b="1" dirty="0">
                <a:solidFill>
                  <a:srgbClr val="0088EE"/>
                </a:solidFill>
              </a:rPr>
              <a:t>(standard) </a:t>
            </a:r>
            <a:r>
              <a:rPr lang="en-US" altLang="ko-KR" sz="2000" dirty="0">
                <a:solidFill>
                  <a:srgbClr val="0088EE"/>
                </a:solidFill>
              </a:rPr>
              <a:t>elastic pool </a:t>
            </a:r>
            <a:r>
              <a:rPr lang="ko-KR" altLang="en-US" sz="2000" dirty="0">
                <a:solidFill>
                  <a:srgbClr val="0088EE"/>
                </a:solidFill>
              </a:rPr>
              <a:t>은 </a:t>
            </a:r>
            <a:r>
              <a:rPr lang="en-US" altLang="ko-KR" sz="2000" dirty="0">
                <a:solidFill>
                  <a:srgbClr val="0088EE"/>
                </a:solidFill>
              </a:rPr>
              <a:t>200~1200 </a:t>
            </a:r>
            <a:r>
              <a:rPr lang="en-US" altLang="ko-KR" sz="2000" dirty="0" err="1">
                <a:solidFill>
                  <a:srgbClr val="0088EE"/>
                </a:solidFill>
              </a:rPr>
              <a:t>eDTU</a:t>
            </a:r>
            <a:r>
              <a:rPr lang="ko-KR" altLang="en-US" sz="2000" dirty="0">
                <a:solidFill>
                  <a:srgbClr val="0088EE"/>
                </a:solidFill>
              </a:rPr>
              <a:t>를 </a:t>
            </a:r>
            <a:r>
              <a:rPr lang="en-US" sz="2000" dirty="0">
                <a:solidFill>
                  <a:srgbClr val="0088EE"/>
                </a:solidFill>
              </a:rPr>
              <a:t>100* database</a:t>
            </a:r>
            <a:r>
              <a:rPr lang="ko-KR" altLang="en-US" sz="2000" dirty="0">
                <a:solidFill>
                  <a:srgbClr val="0088EE"/>
                </a:solidFill>
              </a:rPr>
              <a:t>까지 지원</a:t>
            </a:r>
            <a:endParaRPr lang="en-US" sz="2000" dirty="0">
              <a:solidFill>
                <a:srgbClr val="0088EE"/>
              </a:solidFill>
            </a:endParaRP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a:t>
            </a:r>
            <a:r>
              <a:rPr lang="ko-KR" altLang="en-US" sz="2000" dirty="0">
                <a:solidFill>
                  <a:srgbClr val="0088EE"/>
                </a:solidFill>
              </a:rPr>
              <a:t>는 </a:t>
            </a:r>
            <a:r>
              <a:rPr lang="en-US" altLang="ko-KR" sz="2000" dirty="0">
                <a:solidFill>
                  <a:srgbClr val="0088EE"/>
                </a:solidFill>
              </a:rPr>
              <a:t>100 </a:t>
            </a:r>
            <a:r>
              <a:rPr lang="en-US" altLang="ko-KR" sz="2000" dirty="0" err="1">
                <a:solidFill>
                  <a:srgbClr val="0088EE"/>
                </a:solidFill>
              </a:rPr>
              <a:t>eDTU</a:t>
            </a:r>
            <a:r>
              <a:rPr lang="ko-KR" altLang="en-US" sz="2000" dirty="0">
                <a:solidFill>
                  <a:srgbClr val="0088EE"/>
                </a:solidFill>
              </a:rPr>
              <a:t>까지 확장 가능 </a:t>
            </a:r>
            <a:r>
              <a:rPr lang="en-US" sz="2000" dirty="0">
                <a:solidFill>
                  <a:srgbClr val="0088EE"/>
                </a:solidFill>
              </a:rPr>
              <a:t>(S3 level)</a:t>
            </a:r>
          </a:p>
          <a:p>
            <a:pPr>
              <a:lnSpc>
                <a:spcPct val="100000"/>
              </a:lnSpc>
              <a:buFont typeface="Wingdings" panose="05000000000000000000" pitchFamily="2" charset="2"/>
              <a:buChar char="§"/>
            </a:pPr>
            <a:r>
              <a:rPr lang="en-US" sz="2000" dirty="0">
                <a:solidFill>
                  <a:srgbClr val="0088EE"/>
                </a:solidFill>
              </a:rPr>
              <a:t>pool </a:t>
            </a:r>
            <a:r>
              <a:rPr lang="ko-KR" altLang="en-US" sz="2000" dirty="0">
                <a:solidFill>
                  <a:srgbClr val="0088EE"/>
                </a:solidFill>
              </a:rPr>
              <a:t>생성과 설정은 </a:t>
            </a:r>
            <a:r>
              <a:rPr lang="en-US" sz="2000" dirty="0">
                <a:solidFill>
                  <a:srgbClr val="0088EE"/>
                </a:solidFill>
              </a:rPr>
              <a:t>portal, PowerShell, REST API</a:t>
            </a:r>
            <a:r>
              <a:rPr lang="ko-KR" altLang="en-US" sz="2000" dirty="0">
                <a:solidFill>
                  <a:srgbClr val="0088EE"/>
                </a:solidFill>
              </a:rPr>
              <a:t>를 이용해 가능</a:t>
            </a:r>
            <a:r>
              <a:rPr lang="en-US" sz="2000" dirty="0">
                <a:solidFill>
                  <a:srgbClr val="0088EE"/>
                </a:solidFill>
              </a:rPr>
              <a:t> </a:t>
            </a:r>
          </a:p>
          <a:p>
            <a:pPr>
              <a:lnSpc>
                <a:spcPct val="100000"/>
              </a:lnSpc>
              <a:buFont typeface="Wingdings" panose="05000000000000000000" pitchFamily="2" charset="2"/>
              <a:buChar char="§"/>
            </a:pPr>
            <a:r>
              <a:rPr lang="en-US" sz="2000" dirty="0">
                <a:solidFill>
                  <a:srgbClr val="0088EE"/>
                </a:solidFill>
              </a:rPr>
              <a:t>databases </a:t>
            </a:r>
            <a:r>
              <a:rPr lang="ko-KR" altLang="en-US" sz="2000" dirty="0">
                <a:solidFill>
                  <a:srgbClr val="0088EE"/>
                </a:solidFill>
              </a:rPr>
              <a:t>이동은 </a:t>
            </a:r>
            <a:r>
              <a:rPr lang="en-US" sz="2000" dirty="0">
                <a:solidFill>
                  <a:srgbClr val="0088EE"/>
                </a:solidFill>
              </a:rPr>
              <a:t>using portal, PowerShell, REST APIs, T-SQL</a:t>
            </a:r>
            <a:r>
              <a:rPr lang="ko-KR" altLang="en-US" sz="2000" dirty="0">
                <a:solidFill>
                  <a:srgbClr val="0088EE"/>
                </a:solidFill>
              </a:rPr>
              <a:t>로 가능</a:t>
            </a:r>
            <a:endParaRPr lang="en-US" sz="2000" dirty="0">
              <a:solidFill>
                <a:srgbClr val="0088EE"/>
              </a:solidFill>
            </a:endParaRPr>
          </a:p>
          <a:p>
            <a:pPr>
              <a:lnSpc>
                <a:spcPct val="100000"/>
              </a:lnSpc>
              <a:buFont typeface="Wingdings" panose="05000000000000000000" pitchFamily="2" charset="2"/>
              <a:buChar char="§"/>
            </a:pPr>
            <a:r>
              <a:rPr lang="en-US" sz="2000" dirty="0">
                <a:solidFill>
                  <a:srgbClr val="0088EE"/>
                </a:solidFill>
              </a:rPr>
              <a:t>Databases </a:t>
            </a:r>
            <a:r>
              <a:rPr lang="ko-KR" altLang="en-US" sz="2000" dirty="0">
                <a:solidFill>
                  <a:srgbClr val="0088EE"/>
                </a:solidFill>
              </a:rPr>
              <a:t>은 온라인으로 유지됨</a:t>
            </a:r>
            <a:endParaRPr lang="en-US" altLang="ko-KR" sz="2000" dirty="0">
              <a:solidFill>
                <a:srgbClr val="0088EE"/>
              </a:solidFill>
            </a:endParaRPr>
          </a:p>
          <a:p>
            <a:pPr>
              <a:lnSpc>
                <a:spcPct val="100000"/>
              </a:lnSpc>
              <a:buFont typeface="Wingdings" panose="05000000000000000000" pitchFamily="2" charset="2"/>
              <a:buChar char="§"/>
            </a:pPr>
            <a:r>
              <a:rPr lang="ko-KR" altLang="en-US" sz="2000" dirty="0">
                <a:solidFill>
                  <a:srgbClr val="0088EE"/>
                </a:solidFill>
              </a:rPr>
              <a:t>모니터링 및 경고는 </a:t>
            </a:r>
            <a:r>
              <a:rPr lang="en-US" sz="2000" dirty="0">
                <a:solidFill>
                  <a:srgbClr val="0088EE"/>
                </a:solidFill>
              </a:rPr>
              <a:t>pool</a:t>
            </a:r>
            <a:r>
              <a:rPr lang="ko-KR" altLang="en-US" sz="2000" dirty="0">
                <a:solidFill>
                  <a:srgbClr val="0088EE"/>
                </a:solidFill>
              </a:rPr>
              <a:t>과</a:t>
            </a:r>
            <a:r>
              <a:rPr lang="en-US" sz="2000" dirty="0">
                <a:solidFill>
                  <a:srgbClr val="0088EE"/>
                </a:solidFill>
              </a:rPr>
              <a:t> databases </a:t>
            </a:r>
            <a:r>
              <a:rPr lang="ko-KR" altLang="en-US" sz="2000" dirty="0">
                <a:solidFill>
                  <a:srgbClr val="0088EE"/>
                </a:solidFill>
              </a:rPr>
              <a:t>양쪽에서 수행됨</a:t>
            </a:r>
            <a:endParaRPr lang="en-US" sz="2000" dirty="0">
              <a:solidFill>
                <a:srgbClr val="0088EE"/>
              </a:soli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7571303" cy="369332"/>
          </a:xfrm>
          <a:prstGeom prst="rect">
            <a:avLst/>
          </a:prstGeom>
        </p:spPr>
        <p:txBody>
          <a:bodyPr wrap="none">
            <a:spAutoFit/>
          </a:bodyPr>
          <a:lstStyle/>
          <a:p>
            <a:r>
              <a:rPr lang="ko-KR" altLang="en-US" dirty="0">
                <a:solidFill>
                  <a:srgbClr val="505050"/>
                </a:solidFill>
                <a:latin typeface="wf_segoe-ui_normal"/>
              </a:rPr>
              <a:t>개별 데이터베이스들에서 관리 작업이 수행되나 개별 연결은 필요 없음</a:t>
            </a:r>
            <a:r>
              <a:rPr lang="en-US" altLang="ko-KR" dirty="0">
                <a:solidFill>
                  <a:srgbClr val="505050"/>
                </a:solidFill>
                <a:latin typeface="wf_segoe-ui_normal"/>
              </a:rPr>
              <a:t>.</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ko-KR" altLang="en-US" dirty="0"/>
              <a:t>많은 수의 </a:t>
            </a:r>
            <a:r>
              <a:rPr lang="en-US" dirty="0"/>
              <a:t>database</a:t>
            </a:r>
            <a:r>
              <a:rPr lang="ko-KR" altLang="en-US" dirty="0"/>
              <a:t>를 관리</a:t>
            </a:r>
            <a:endParaRPr lang="en-US" dirty="0"/>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3885679"/>
          </a:xfrm>
          <a:prstGeom prst="rect">
            <a:avLst/>
          </a:prstGeom>
        </p:spPr>
        <p:txBody>
          <a:bodyPr wrap="square">
            <a:spAutoFit/>
          </a:bodyPr>
          <a:lstStyle/>
          <a:p>
            <a:pPr marL="342900" indent="-342900">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변경이나 관리 작업이 많은 </a:t>
            </a:r>
            <a:r>
              <a:rPr lang="en-US" altLang="ko-KR" sz="3200" dirty="0">
                <a:solidFill>
                  <a:srgbClr val="0088EE"/>
                </a:solidFill>
                <a:latin typeface="Segoe UI Light" panose="020B0502040204020203" pitchFamily="34" charset="0"/>
                <a:cs typeface="Segoe UI Light" panose="020B0502040204020203" pitchFamily="34" charset="0"/>
              </a:rPr>
              <a:t>database</a:t>
            </a:r>
            <a:r>
              <a:rPr lang="ko-KR" altLang="en-US" sz="3200" dirty="0">
                <a:solidFill>
                  <a:srgbClr val="0088EE"/>
                </a:solidFill>
                <a:latin typeface="Segoe UI Light" panose="020B0502040204020203" pitchFamily="34" charset="0"/>
                <a:cs typeface="Segoe UI Light" panose="020B0502040204020203" pitchFamily="34" charset="0"/>
              </a:rPr>
              <a:t>에서 적용됨</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익숙한 </a:t>
            </a:r>
            <a:r>
              <a:rPr lang="en-US" sz="3200" dirty="0">
                <a:solidFill>
                  <a:srgbClr val="0088EE"/>
                </a:solidFill>
                <a:latin typeface="Segoe UI Light" panose="020B0502040204020203" pitchFamily="34" charset="0"/>
                <a:cs typeface="Segoe UI Light" panose="020B0502040204020203" pitchFamily="34" charset="0"/>
              </a:rPr>
              <a:t>T-SQL </a:t>
            </a:r>
            <a:r>
              <a:rPr lang="ko-KR" altLang="en-US" sz="3200" dirty="0">
                <a:solidFill>
                  <a:srgbClr val="0088EE"/>
                </a:solidFill>
                <a:latin typeface="Segoe UI Light" panose="020B0502040204020203" pitchFamily="34" charset="0"/>
                <a:cs typeface="Segoe UI Light" panose="020B0502040204020203" pitchFamily="34" charset="0"/>
              </a:rPr>
              <a:t>구문을 </a:t>
            </a:r>
            <a:r>
              <a:rPr lang="en-US" altLang="ko-KR" sz="3200" dirty="0">
                <a:solidFill>
                  <a:srgbClr val="0088EE"/>
                </a:solidFill>
                <a:latin typeface="Segoe UI Light" panose="020B0502040204020203" pitchFamily="34" charset="0"/>
                <a:cs typeface="Segoe UI Light" panose="020B0502040204020203" pitchFamily="34" charset="0"/>
              </a:rPr>
              <a:t>job </a:t>
            </a:r>
            <a:r>
              <a:rPr lang="ko-KR" altLang="en-US" sz="3200" dirty="0">
                <a:solidFill>
                  <a:srgbClr val="0088EE"/>
                </a:solidFill>
                <a:latin typeface="Segoe UI Light" panose="020B0502040204020203" pitchFamily="34" charset="0"/>
                <a:cs typeface="Segoe UI Light" panose="020B0502040204020203" pitchFamily="34" charset="0"/>
              </a:rPr>
              <a:t>생성에 사용</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자동 재연결 로직 포함</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Azure </a:t>
            </a:r>
            <a:r>
              <a:rPr lang="ko-KR" altLang="en-US" sz="3200" dirty="0">
                <a:solidFill>
                  <a:srgbClr val="0088EE"/>
                </a:solidFill>
                <a:latin typeface="Segoe UI Light" panose="020B0502040204020203" pitchFamily="34" charset="0"/>
                <a:cs typeface="Segoe UI Light" panose="020B0502040204020203" pitchFamily="34" charset="0"/>
              </a:rPr>
              <a:t>포털에서 </a:t>
            </a:r>
            <a:r>
              <a:rPr lang="en-US" altLang="ko-KR" sz="3200" dirty="0">
                <a:solidFill>
                  <a:srgbClr val="0088EE"/>
                </a:solidFill>
                <a:latin typeface="Segoe UI Light" panose="020B0502040204020203" pitchFamily="34" charset="0"/>
                <a:cs typeface="Segoe UI Light" panose="020B0502040204020203" pitchFamily="34" charset="0"/>
              </a:rPr>
              <a:t>elastic pool</a:t>
            </a:r>
            <a:r>
              <a:rPr lang="ko-KR" altLang="en-US" sz="3200" dirty="0">
                <a:solidFill>
                  <a:srgbClr val="0088EE"/>
                </a:solidFill>
                <a:latin typeface="Segoe UI Light" panose="020B0502040204020203" pitchFamily="34" charset="0"/>
                <a:cs typeface="Segoe UI Light" panose="020B0502040204020203" pitchFamily="34" charset="0"/>
              </a:rPr>
              <a:t>과 함께 사용</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배치 처리 작업을 위해 디자인</a:t>
            </a:r>
            <a:endParaRPr lang="en-US" sz="3200" dirty="0">
              <a:solidFill>
                <a:srgbClr val="0088E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99778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ko-KR" altLang="en-US" sz="4000" dirty="0">
                <a:latin typeface="Segoe UI Light" panose="020B0502040204020203" pitchFamily="34" charset="0"/>
                <a:cs typeface="Segoe UI Light" panose="020B0502040204020203" pitchFamily="34" charset="0"/>
              </a:rPr>
              <a:t>전형적인 </a:t>
            </a:r>
            <a:r>
              <a:rPr lang="en-US" sz="4000" dirty="0">
                <a:latin typeface="Segoe UI Light" panose="020B0502040204020203" pitchFamily="34" charset="0"/>
                <a:cs typeface="Segoe UI Light" panose="020B0502040204020203" pitchFamily="34" charset="0"/>
              </a:rPr>
              <a:t>3-tier </a:t>
            </a:r>
            <a:r>
              <a:rPr lang="ko-KR" altLang="en-US" sz="4000" dirty="0">
                <a:latin typeface="Segoe UI Light" panose="020B0502040204020203" pitchFamily="34" charset="0"/>
                <a:cs typeface="Segoe UI Light" panose="020B0502040204020203" pitchFamily="34" charset="0"/>
              </a:rPr>
              <a:t>아키텍처</a:t>
            </a:r>
            <a:endParaRPr lang="en-US" altLang="ko-KR" sz="4000" dirty="0">
              <a:latin typeface="Segoe UI Light" panose="020B0502040204020203" pitchFamily="34" charset="0"/>
              <a:cs typeface="Segoe UI Light" panose="020B0502040204020203" pitchFamily="34" charset="0"/>
            </a:endParaRPr>
          </a:p>
          <a:p>
            <a:pPr algn="l"/>
            <a:r>
              <a:rPr lang="ko-KR" altLang="en-US" sz="4000" dirty="0">
                <a:latin typeface="Segoe UI Light" panose="020B0502040204020203" pitchFamily="34" charset="0"/>
                <a:cs typeface="Segoe UI Light" panose="020B0502040204020203" pitchFamily="34" charset="0"/>
              </a:rPr>
              <a:t>프론트엔드의 수평확장은 간단</a:t>
            </a:r>
            <a:endParaRPr lang="en-US" altLang="ko-KR" sz="4000" dirty="0">
              <a:latin typeface="Segoe UI Light" panose="020B0502040204020203" pitchFamily="34" charset="0"/>
              <a:cs typeface="Segoe UI Light" panose="020B0502040204020203" pitchFamily="34" charset="0"/>
            </a:endParaRPr>
          </a:p>
          <a:p>
            <a:pPr algn="l"/>
            <a:r>
              <a:rPr lang="ko-KR" altLang="en-US" sz="4000" dirty="0">
                <a:latin typeface="Segoe UI Light" panose="020B0502040204020203" pitchFamily="34" charset="0"/>
                <a:cs typeface="Segoe UI Light" panose="020B0502040204020203" pitchFamily="34" charset="0"/>
              </a:rPr>
              <a:t>데이터 티어의 확장은 어려움</a:t>
            </a:r>
            <a:endParaRPr lang="en-US" sz="4000" dirty="0">
              <a:latin typeface="Segoe UI Light" panose="020B0502040204020203" pitchFamily="34" charset="0"/>
              <a:cs typeface="Segoe UI Light" panose="020B0502040204020203" pitchFamily="34" charset="0"/>
            </a:endParaRP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a:t>
            </a:r>
            <a:r>
              <a:rPr lang="ko-KR" altLang="en-US" sz="4000" dirty="0"/>
              <a:t>고려사항</a:t>
            </a:r>
            <a:endParaRPr lang="en-US" sz="4000" dirty="0"/>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 </a:t>
            </a:r>
            <a:r>
              <a:rPr lang="en-US" sz="4000" dirty="0" err="1"/>
              <a:t>sharding</a:t>
            </a:r>
            <a:r>
              <a:rPr lang="ko-KR" altLang="en-US" sz="4000" dirty="0"/>
              <a:t>을 통해 수천개의 </a:t>
            </a:r>
            <a:r>
              <a:rPr lang="en-US" altLang="ko-KR" sz="4000" dirty="0"/>
              <a:t>database</a:t>
            </a:r>
            <a:r>
              <a:rPr lang="ko-KR" altLang="en-US" sz="4000" dirty="0"/>
              <a:t>까지 확장</a:t>
            </a:r>
            <a:endParaRPr lang="en-US" sz="4000" dirty="0"/>
          </a:p>
          <a:p>
            <a:pPr marL="252000" algn="l">
              <a:spcBef>
                <a:spcPts val="1200"/>
              </a:spcBef>
            </a:pPr>
            <a:r>
              <a:rPr lang="en-US" sz="4000" dirty="0"/>
              <a:t>Shard </a:t>
            </a:r>
            <a:r>
              <a:rPr lang="ko-KR" altLang="en-US" sz="4000" dirty="0"/>
              <a:t>패턴을 지원하고</a:t>
            </a:r>
            <a:r>
              <a:rPr lang="en-US" altLang="ko-KR" sz="4000" dirty="0"/>
              <a:t>, .NET client</a:t>
            </a:r>
            <a:r>
              <a:rPr lang="ko-KR" altLang="en-US" sz="4000" dirty="0"/>
              <a:t>를 활용 </a:t>
            </a:r>
            <a:endParaRPr lang="en-US" altLang="ko-KR" sz="4000" dirty="0"/>
          </a:p>
          <a:p>
            <a:pPr marL="252000" algn="l">
              <a:spcBef>
                <a:spcPts val="1200"/>
              </a:spcBef>
            </a:pPr>
            <a:r>
              <a:rPr lang="ko-KR" altLang="en-US" sz="4000" dirty="0"/>
              <a:t>개발자 기능과 관리 기능을 제공</a:t>
            </a:r>
            <a:endParaRPr lang="en-US" sz="4000" dirty="0"/>
          </a:p>
          <a:p>
            <a:pPr marL="252000" algn="l">
              <a:spcBef>
                <a:spcPts val="1200"/>
              </a:spcBef>
            </a:pPr>
            <a:r>
              <a:rPr lang="ko-KR" altLang="en-US" sz="4000" dirty="0"/>
              <a:t>데이터에 대한 </a:t>
            </a:r>
            <a:r>
              <a:rPr lang="en-US" sz="4000" dirty="0"/>
              <a:t>split, merge, </a:t>
            </a:r>
            <a:r>
              <a:rPr lang="ko-KR" altLang="en-US" sz="4000" dirty="0"/>
              <a:t>및</a:t>
            </a:r>
            <a:r>
              <a:rPr lang="en-US" sz="4000" dirty="0"/>
              <a:t> move </a:t>
            </a:r>
            <a:r>
              <a:rPr lang="ko-KR" altLang="en-US" sz="4000" dirty="0"/>
              <a:t>작업 지원</a:t>
            </a:r>
            <a:endParaRPr lang="en-US" sz="4000" dirty="0"/>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ko-KR" altLang="en-US" dirty="0"/>
              <a:t>기초부터 시작</a:t>
            </a:r>
            <a:endParaRPr lang="en-US" dirty="0"/>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Azure SQL DB</a:t>
            </a:r>
            <a:r>
              <a:rPr lang="ko-KR" altLang="en-US" sz="4400" dirty="0"/>
              <a:t>의 확장 옵션</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a:t>
            </a:r>
            <a:r>
              <a:rPr lang="ko-KR" altLang="en-US" sz="4800" dirty="0">
                <a:solidFill>
                  <a:schemeClr val="tx2"/>
                </a:solidFill>
              </a:rPr>
              <a:t>또는</a:t>
            </a:r>
            <a:r>
              <a:rPr lang="en-US" sz="4800" dirty="0">
                <a:solidFill>
                  <a:schemeClr val="tx2"/>
                </a:solidFill>
              </a:rPr>
              <a:t> scale-down</a:t>
            </a:r>
          </a:p>
          <a:p>
            <a:pPr marL="0" indent="0" algn="ctr">
              <a:buNone/>
            </a:pPr>
            <a:r>
              <a:rPr lang="en-US" sz="4800" dirty="0">
                <a:solidFill>
                  <a:schemeClr val="tx2"/>
                </a:solidFill>
              </a:rPr>
              <a:t>Horizontal: Scale-out </a:t>
            </a:r>
            <a:r>
              <a:rPr lang="ko-KR" altLang="en-US" sz="4800" dirty="0">
                <a:solidFill>
                  <a:schemeClr val="tx2"/>
                </a:solidFill>
              </a:rPr>
              <a:t>또는</a:t>
            </a:r>
            <a:r>
              <a:rPr lang="en-US" sz="4800" dirty="0">
                <a:solidFill>
                  <a:schemeClr val="tx2"/>
                </a:solidFill>
              </a:rPr>
              <a:t>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1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t>
            </a:r>
            <a:r>
              <a:rPr lang="ko-KR" altLang="en-US" dirty="0"/>
              <a:t>아키텍처</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VM</a:t>
            </a:r>
            <a:r>
              <a:rPr lang="ko-KR" altLang="en-US" dirty="0"/>
              <a:t>에서 </a:t>
            </a:r>
            <a:r>
              <a:rPr lang="en-US" altLang="ko-KR" dirty="0"/>
              <a:t>SQL </a:t>
            </a:r>
            <a:r>
              <a:rPr lang="ko-KR" altLang="en-US" dirty="0"/>
              <a:t>실행</a:t>
            </a:r>
            <a:endParaRPr lang="en-US" dirty="0"/>
          </a:p>
        </p:txBody>
      </p:sp>
      <p:sp>
        <p:nvSpPr>
          <p:cNvPr id="4" name="Content Placeholder 3"/>
          <p:cNvSpPr>
            <a:spLocks noGrp="1"/>
          </p:cNvSpPr>
          <p:nvPr>
            <p:ph sz="quarter" idx="10"/>
          </p:nvPr>
        </p:nvSpPr>
        <p:spPr/>
        <p:txBody>
          <a:bodyPr/>
          <a:lstStyle/>
          <a:p>
            <a:pPr marL="252000">
              <a:spcBef>
                <a:spcPts val="2400"/>
              </a:spcBef>
            </a:pPr>
            <a:r>
              <a:rPr lang="ko-KR" altLang="en-US" sz="3600" dirty="0"/>
              <a:t>클라우드 </a:t>
            </a:r>
            <a:r>
              <a:rPr lang="en-US" altLang="ko-KR" sz="3600" dirty="0"/>
              <a:t>VM</a:t>
            </a:r>
            <a:r>
              <a:rPr lang="ko-KR" altLang="en-US" sz="3600" dirty="0"/>
              <a:t>에서 </a:t>
            </a:r>
            <a:r>
              <a:rPr lang="en-US" altLang="ko-KR" sz="3600" dirty="0"/>
              <a:t>SQL </a:t>
            </a:r>
            <a:r>
              <a:rPr lang="ko-KR" altLang="en-US" sz="3600" dirty="0"/>
              <a:t>실행</a:t>
            </a:r>
            <a:endParaRPr lang="en-US" sz="3600" dirty="0"/>
          </a:p>
          <a:p>
            <a:pPr marL="252000">
              <a:spcBef>
                <a:spcPts val="2400"/>
              </a:spcBef>
            </a:pPr>
            <a:r>
              <a:rPr lang="en-US" sz="3600" dirty="0"/>
              <a:t>SQL Server, Oracle, </a:t>
            </a:r>
            <a:r>
              <a:rPr lang="en-US" sz="3600" dirty="0" err="1"/>
              <a:t>MySql</a:t>
            </a:r>
            <a:r>
              <a:rPr lang="en-US" sz="3600" dirty="0"/>
              <a:t> </a:t>
            </a:r>
            <a:r>
              <a:rPr lang="ko-KR" altLang="en-US" sz="3600" dirty="0"/>
              <a:t>등을 지원</a:t>
            </a:r>
            <a:endParaRPr lang="en-US" sz="3600" dirty="0"/>
          </a:p>
          <a:p>
            <a:pPr marL="252000">
              <a:spcBef>
                <a:spcPts val="2400"/>
              </a:spcBef>
            </a:pPr>
            <a:r>
              <a:rPr lang="en-US" sz="3600" dirty="0"/>
              <a:t>Gallery</a:t>
            </a:r>
            <a:r>
              <a:rPr lang="ko-KR" altLang="en-US" sz="3600" dirty="0"/>
              <a:t>의 </a:t>
            </a:r>
            <a:r>
              <a:rPr lang="en-US" altLang="ko-KR" sz="3600" dirty="0"/>
              <a:t>VM </a:t>
            </a:r>
            <a:r>
              <a:rPr lang="ko-KR" altLang="en-US" sz="3600" dirty="0"/>
              <a:t>이미지를 이용해 즉시 배포 가능</a:t>
            </a:r>
            <a:endParaRPr lang="en-US" sz="3600" dirty="0"/>
          </a:p>
          <a:p>
            <a:pPr marL="252000">
              <a:spcBef>
                <a:spcPts val="2400"/>
              </a:spcBef>
            </a:pPr>
            <a:r>
              <a:rPr lang="en-US" altLang="ko-KR" sz="3600" dirty="0"/>
              <a:t>VM</a:t>
            </a:r>
            <a:r>
              <a:rPr lang="ko-KR" altLang="en-US" sz="3600" dirty="0"/>
              <a:t>에 디스크 추가</a:t>
            </a:r>
            <a:r>
              <a:rPr lang="en-US" altLang="ko-KR" sz="3600" dirty="0"/>
              <a:t>(attach)</a:t>
            </a:r>
            <a:r>
              <a:rPr lang="ko-KR" altLang="en-US" sz="3600" dirty="0"/>
              <a:t> 가능</a:t>
            </a:r>
            <a:endParaRPr lang="en-US" sz="3600" dirty="0"/>
          </a:p>
          <a:p>
            <a:pPr marL="252000">
              <a:spcBef>
                <a:spcPts val="2400"/>
              </a:spcBef>
            </a:pPr>
            <a:r>
              <a:rPr lang="en-US" sz="3600" dirty="0"/>
              <a:t>VM</a:t>
            </a:r>
            <a:r>
              <a:rPr lang="ko-KR" altLang="en-US" sz="3600" dirty="0"/>
              <a:t>과 연계된 여러 </a:t>
            </a:r>
            <a:r>
              <a:rPr lang="en-US" altLang="ko-KR" sz="3600" dirty="0"/>
              <a:t>SQL </a:t>
            </a:r>
            <a:r>
              <a:rPr lang="ko-KR" altLang="en-US" sz="3600" dirty="0"/>
              <a:t>엔진의 기능을 사용 가능</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ko-KR" altLang="en-US" sz="3200" dirty="0"/>
              <a:t>두개의 다른 </a:t>
            </a:r>
            <a:r>
              <a:rPr lang="en-US" altLang="ko-KR" sz="3200" dirty="0"/>
              <a:t>SQL </a:t>
            </a:r>
            <a:r>
              <a:rPr lang="ko-KR" altLang="en-US" sz="3200" dirty="0"/>
              <a:t>엔진</a:t>
            </a:r>
            <a:endParaRPr lang="en-US" sz="3200" dirty="0"/>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관리 비용을 줄이고 </a:t>
            </a:r>
            <a:r>
              <a:rPr lang="en-US" altLang="ko-KR" sz="3200" dirty="0">
                <a:gradFill>
                  <a:gsLst>
                    <a:gs pos="0">
                      <a:srgbClr val="FFFFFF"/>
                    </a:gs>
                    <a:gs pos="100000">
                      <a:srgbClr val="FFFFFF"/>
                    </a:gs>
                  </a:gsLst>
                  <a:lin ang="5400000" scaled="0"/>
                </a:gradFill>
                <a:latin typeface="+mj-lt"/>
              </a:rPr>
              <a:t>elastic scale</a:t>
            </a:r>
            <a:r>
              <a:rPr lang="ko-KR" altLang="en-US" sz="3200" dirty="0">
                <a:gradFill>
                  <a:gsLst>
                    <a:gs pos="0">
                      <a:srgbClr val="FFFFFF"/>
                    </a:gs>
                    <a:gs pos="100000">
                      <a:srgbClr val="FFFFFF"/>
                    </a:gs>
                  </a:gsLst>
                  <a:lin ang="5400000" scaled="0"/>
                </a:gradFill>
                <a:latin typeface="+mj-lt"/>
              </a:rPr>
              <a:t>과 같은 기능이 필요할때</a:t>
            </a:r>
            <a:endParaRPr lang="en-US" altLang="ko-KR"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고객이 추가적인 </a:t>
            </a:r>
            <a:r>
              <a:rPr lang="en-US" altLang="ko-KR" sz="3200" dirty="0">
                <a:gradFill>
                  <a:gsLst>
                    <a:gs pos="0">
                      <a:srgbClr val="FFFFFF"/>
                    </a:gs>
                    <a:gs pos="100000">
                      <a:srgbClr val="FFFFFF"/>
                    </a:gs>
                  </a:gsLst>
                  <a:lin ang="5400000" scaled="0"/>
                </a:gradFill>
                <a:latin typeface="+mj-lt"/>
              </a:rPr>
              <a:t>IT </a:t>
            </a:r>
            <a:r>
              <a:rPr lang="ko-KR" altLang="en-US" sz="3200" dirty="0">
                <a:gradFill>
                  <a:gsLst>
                    <a:gs pos="0">
                      <a:srgbClr val="FFFFFF"/>
                    </a:gs>
                    <a:gs pos="100000">
                      <a:srgbClr val="FFFFFF"/>
                    </a:gs>
                  </a:gsLst>
                  <a:lin ang="5400000" scaled="0"/>
                </a:gradFill>
                <a:latin typeface="+mj-lt"/>
              </a:rPr>
              <a:t>인력을 기술지원이나 유지보수에 쓰고 싶지 않을 경우</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SQL VM </a:t>
            </a:r>
            <a:r>
              <a:rPr lang="ko-KR" altLang="en-US" sz="3200" dirty="0">
                <a:gradFill>
                  <a:gsLst>
                    <a:gs pos="0">
                      <a:srgbClr val="FFFFFF"/>
                    </a:gs>
                    <a:gs pos="100000">
                      <a:srgbClr val="FFFFFF"/>
                    </a:gs>
                  </a:gsLst>
                  <a:lin ang="5400000" scaled="0"/>
                </a:gradFill>
                <a:latin typeface="+mj-lt"/>
              </a:rPr>
              <a:t>전체 기능을 사용하는 어플리케이션일 경우</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고객사에 기술지원이나 유지보수가 가능한 </a:t>
            </a:r>
            <a:r>
              <a:rPr lang="en-US" sz="3200" dirty="0">
                <a:gradFill>
                  <a:gsLst>
                    <a:gs pos="0">
                      <a:srgbClr val="FFFFFF"/>
                    </a:gs>
                    <a:gs pos="100000">
                      <a:srgbClr val="FFFFFF"/>
                    </a:gs>
                  </a:gsLst>
                  <a:lin ang="5400000" scaled="0"/>
                </a:gradFill>
                <a:latin typeface="+mj-lt"/>
              </a:rPr>
              <a:t>IT </a:t>
            </a:r>
            <a:r>
              <a:rPr lang="ko-KR" altLang="en-US" sz="3200" dirty="0">
                <a:gradFill>
                  <a:gsLst>
                    <a:gs pos="0">
                      <a:srgbClr val="FFFFFF"/>
                    </a:gs>
                    <a:gs pos="100000">
                      <a:srgbClr val="FFFFFF"/>
                    </a:gs>
                  </a:gsLst>
                  <a:lin ang="5400000" scaled="0"/>
                </a:gradFill>
                <a:latin typeface="+mj-lt"/>
              </a:rPr>
              <a:t>인력이 있을 경우</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SQL IaaS</a:t>
            </a:r>
            <a:r>
              <a:rPr lang="ko-KR" altLang="en-US" sz="3600" dirty="0"/>
              <a:t>는 지원하나 </a:t>
            </a:r>
            <a:r>
              <a:rPr lang="en-US" altLang="ko-KR" sz="3600" dirty="0"/>
              <a:t>SQL Database</a:t>
            </a:r>
            <a:r>
              <a:rPr lang="ko-KR" altLang="en-US" sz="3600" dirty="0"/>
              <a:t>에서 아직 지원하지 않는 기능</a:t>
            </a:r>
            <a:endParaRPr lang="en-US" sz="3600" dirty="0"/>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ko-KR" altLang="en-US" sz="3200" dirty="0">
                <a:solidFill>
                  <a:schemeClr val="tx1"/>
                </a:solidFill>
              </a:rPr>
              <a:t>전체 </a:t>
            </a:r>
            <a:r>
              <a:rPr lang="en-US" sz="3200" dirty="0">
                <a:solidFill>
                  <a:schemeClr val="tx1"/>
                </a:solidFill>
              </a:rPr>
              <a:t>SQL Server </a:t>
            </a:r>
            <a:r>
              <a:rPr lang="ko-KR" altLang="en-US" sz="3200" dirty="0">
                <a:solidFill>
                  <a:schemeClr val="tx1"/>
                </a:solidFill>
              </a:rPr>
              <a:t>기능</a:t>
            </a:r>
            <a:r>
              <a:rPr lang="en-US" sz="3200" dirty="0">
                <a:solidFill>
                  <a:schemeClr val="tx1"/>
                </a:solidFill>
              </a:rPr>
              <a:t> (e.g. Reporting Services)</a:t>
            </a:r>
          </a:p>
          <a:p>
            <a:pPr marL="252000" defTabSz="914099" fontAlgn="base">
              <a:spcBef>
                <a:spcPct val="0"/>
              </a:spcBef>
              <a:spcAft>
                <a:spcPts val="1800"/>
              </a:spcAft>
            </a:pPr>
            <a:r>
              <a:rPr lang="ko-KR" altLang="en-US" sz="3200" dirty="0">
                <a:solidFill>
                  <a:schemeClr val="tx1"/>
                </a:solidFill>
              </a:rPr>
              <a:t>윈도 인증</a:t>
            </a:r>
            <a:r>
              <a:rPr lang="en-US" altLang="ko-KR" sz="3200" dirty="0">
                <a:solidFill>
                  <a:schemeClr val="tx1"/>
                </a:solidFill>
              </a:rPr>
              <a:t>(VM</a:t>
            </a:r>
            <a:r>
              <a:rPr lang="ko-KR" altLang="en-US" sz="3200" dirty="0">
                <a:solidFill>
                  <a:schemeClr val="tx1"/>
                </a:solidFill>
              </a:rPr>
              <a:t>은 </a:t>
            </a:r>
            <a:r>
              <a:rPr lang="en-US" altLang="ko-KR" sz="3200" dirty="0" err="1">
                <a:solidFill>
                  <a:schemeClr val="tx1"/>
                </a:solidFill>
              </a:rPr>
              <a:t>on-premise</a:t>
            </a:r>
            <a:r>
              <a:rPr lang="ko-KR" altLang="en-US" sz="3200" dirty="0">
                <a:solidFill>
                  <a:schemeClr val="tx1"/>
                </a:solidFill>
              </a:rPr>
              <a:t>의 도메인에 가입 가능</a:t>
            </a:r>
            <a:r>
              <a:rPr lang="en-US" altLang="ko-KR" sz="3200" dirty="0">
                <a:solidFill>
                  <a:schemeClr val="tx1"/>
                </a:solidFill>
              </a:rPr>
              <a:t>)</a:t>
            </a:r>
            <a:endParaRPr lang="en-US" sz="3200" dirty="0">
              <a:solidFill>
                <a:schemeClr val="tx1"/>
              </a:solidFill>
            </a:endParaRPr>
          </a:p>
          <a:p>
            <a:pPr marL="252000" defTabSz="914099" fontAlgn="base">
              <a:spcBef>
                <a:spcPct val="0"/>
              </a:spcBef>
              <a:spcAft>
                <a:spcPts val="1800"/>
              </a:spcAft>
            </a:pPr>
            <a:r>
              <a:rPr lang="ko-KR" altLang="en-US" sz="3200" dirty="0">
                <a:solidFill>
                  <a:schemeClr val="tx1"/>
                </a:solidFill>
              </a:rPr>
              <a:t>더 큰 데이터베이스 크기</a:t>
            </a:r>
            <a:r>
              <a:rPr lang="en-US" sz="3200" dirty="0">
                <a:solidFill>
                  <a:schemeClr val="tx1"/>
                </a:solidFill>
              </a:rPr>
              <a:t>(16TB)</a:t>
            </a: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Marketplace</a:t>
            </a:r>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ko-KR" altLang="en-US" sz="6000" dirty="0"/>
              <a:t>관리되고</a:t>
            </a:r>
            <a:r>
              <a:rPr lang="en-US" altLang="ko-KR" sz="6000" dirty="0"/>
              <a:t> </a:t>
            </a:r>
            <a:r>
              <a:rPr lang="ko-KR" altLang="en-US" sz="6000" dirty="0"/>
              <a:t>확장 가능한 </a:t>
            </a:r>
            <a:br>
              <a:rPr lang="en-US" altLang="ko-KR" sz="6000" dirty="0"/>
            </a:br>
            <a:r>
              <a:rPr lang="en-US" altLang="ko-KR" sz="6000" dirty="0"/>
              <a:t>JSON Database Service</a:t>
            </a:r>
            <a:endParaRPr lang="en-US" sz="6000" dirty="0"/>
          </a:p>
        </p:txBody>
      </p:sp>
    </p:spTree>
    <p:extLst>
      <p:ext uri="{BB962C8B-B14F-4D97-AF65-F5344CB8AC3E}">
        <p14:creationId xmlns:p14="http://schemas.microsoft.com/office/powerpoint/2010/main" val="7110323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ko-KR" altLang="en-US" dirty="0"/>
              <a:t>서버는 가상 환경</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마이그레이션 할 수 없는 기존 어플리케이션이 있을 경우</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고객사에 기술지원이나 유지보수가 가능한 </a:t>
            </a:r>
            <a:r>
              <a:rPr lang="en-US" altLang="ko-KR" sz="2800" dirty="0">
                <a:gradFill>
                  <a:gsLst>
                    <a:gs pos="0">
                      <a:srgbClr val="FFFFFF"/>
                    </a:gs>
                    <a:gs pos="100000">
                      <a:srgbClr val="FFFFFF"/>
                    </a:gs>
                  </a:gsLst>
                  <a:lin ang="5400000" scaled="0"/>
                </a:gradFill>
                <a:latin typeface="+mj-lt"/>
              </a:rPr>
              <a:t>IT </a:t>
            </a:r>
            <a:r>
              <a:rPr lang="ko-KR" altLang="en-US" sz="2800" dirty="0">
                <a:gradFill>
                  <a:gsLst>
                    <a:gs pos="0">
                      <a:srgbClr val="FFFFFF"/>
                    </a:gs>
                    <a:gs pos="100000">
                      <a:srgbClr val="FFFFFF"/>
                    </a:gs>
                  </a:gsLst>
                  <a:lin ang="5400000" scaled="0"/>
                </a:gradFill>
                <a:latin typeface="+mj-lt"/>
              </a:rPr>
              <a:t>인력이 있을 경우</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ko-KR" altLang="en-US" sz="2800" dirty="0">
                <a:gradFill>
                  <a:gsLst>
                    <a:gs pos="0">
                      <a:srgbClr val="FFFFFF"/>
                    </a:gs>
                    <a:gs pos="100000">
                      <a:srgbClr val="FFFFFF"/>
                    </a:gs>
                  </a:gsLst>
                  <a:lin ang="5400000" scaled="0"/>
                </a:gradFill>
                <a:latin typeface="+mj-lt"/>
              </a:rPr>
              <a:t>호환</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관리되는 </a:t>
            </a:r>
            <a:r>
              <a:rPr lang="en-US" altLang="ko-KR" sz="2800" dirty="0">
                <a:gradFill>
                  <a:gsLst>
                    <a:gs pos="0">
                      <a:srgbClr val="FFFFFF"/>
                    </a:gs>
                    <a:gs pos="100000">
                      <a:srgbClr val="FFFFFF"/>
                    </a:gs>
                  </a:gsLst>
                  <a:lin ang="5400000" scaled="0"/>
                </a:gradFill>
                <a:latin typeface="+mj-lt"/>
              </a:rPr>
              <a:t>elastic scale </a:t>
            </a:r>
            <a:r>
              <a:rPr lang="ko-KR" altLang="en-US" sz="2800" dirty="0">
                <a:gradFill>
                  <a:gsLst>
                    <a:gs pos="0">
                      <a:srgbClr val="FFFFFF"/>
                    </a:gs>
                    <a:gs pos="100000">
                      <a:srgbClr val="FFFFFF"/>
                    </a:gs>
                  </a:gsLst>
                  <a:lin ang="5400000" scaled="0"/>
                </a:gradFill>
                <a:latin typeface="+mj-lt"/>
              </a:rPr>
              <a:t>기능과 스키마 없는 데이터 쿼리</a:t>
            </a:r>
            <a:r>
              <a:rPr lang="en-US" altLang="ko-KR" sz="2800" dirty="0">
                <a:gradFill>
                  <a:gsLst>
                    <a:gs pos="0">
                      <a:srgbClr val="FFFFFF"/>
                    </a:gs>
                    <a:gs pos="100000">
                      <a:srgbClr val="FFFFFF"/>
                    </a:gs>
                  </a:gsLst>
                  <a:lin ang="5400000" scaled="0"/>
                </a:gradFill>
                <a:latin typeface="+mj-lt"/>
              </a:rPr>
              <a:t>, native JSON/</a:t>
            </a:r>
            <a:r>
              <a:rPr lang="en-US" altLang="ko-KR" sz="2800" dirty="0" err="1">
                <a:gradFill>
                  <a:gsLst>
                    <a:gs pos="0">
                      <a:srgbClr val="FFFFFF"/>
                    </a:gs>
                    <a:gs pos="100000">
                      <a:srgbClr val="FFFFFF"/>
                    </a:gs>
                  </a:gsLst>
                  <a:lin ang="5400000" scaled="0"/>
                </a:gradFill>
                <a:latin typeface="+mj-lt"/>
              </a:rPr>
              <a:t>Javascript</a:t>
            </a:r>
            <a:r>
              <a:rPr lang="en-US" altLang="ko-KR" sz="2800" dirty="0">
                <a:gradFill>
                  <a:gsLst>
                    <a:gs pos="0">
                      <a:srgbClr val="FFFFFF"/>
                    </a:gs>
                    <a:gs pos="100000">
                      <a:srgbClr val="FFFFFF"/>
                    </a:gs>
                  </a:gsLst>
                  <a:lin ang="5400000" scaled="0"/>
                </a:gradFill>
                <a:latin typeface="+mj-lt"/>
              </a:rPr>
              <a:t> </a:t>
            </a:r>
            <a:r>
              <a:rPr lang="ko-KR" altLang="en-US" sz="2800" dirty="0">
                <a:gradFill>
                  <a:gsLst>
                    <a:gs pos="0">
                      <a:srgbClr val="FFFFFF"/>
                    </a:gs>
                    <a:gs pos="100000">
                      <a:srgbClr val="FFFFFF"/>
                    </a:gs>
                  </a:gsLst>
                  <a:lin ang="5400000" scaled="0"/>
                </a:gradFill>
                <a:latin typeface="+mj-lt"/>
              </a:rPr>
              <a:t>지원이 필요한 어플리케이션에 적합</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2800" dirty="0">
                <a:gradFill>
                  <a:gsLst>
                    <a:gs pos="0">
                      <a:srgbClr val="FFFFFF"/>
                    </a:gs>
                    <a:gs pos="100000">
                      <a:srgbClr val="FFFFFF"/>
                    </a:gs>
                  </a:gsLst>
                  <a:lin ang="5400000" scaled="0"/>
                </a:gradFill>
              </a:rPr>
              <a:t>고객사에 기술지원이나 유지보수가 가능한 </a:t>
            </a:r>
            <a:r>
              <a:rPr lang="en-US" altLang="ko-KR" sz="2800" dirty="0">
                <a:gradFill>
                  <a:gsLst>
                    <a:gs pos="0">
                      <a:srgbClr val="FFFFFF"/>
                    </a:gs>
                    <a:gs pos="100000">
                      <a:srgbClr val="FFFFFF"/>
                    </a:gs>
                  </a:gsLst>
                  <a:lin ang="5400000" scaled="0"/>
                </a:gradFill>
              </a:rPr>
              <a:t>IT </a:t>
            </a:r>
            <a:r>
              <a:rPr lang="ko-KR" altLang="en-US" sz="2800" dirty="0">
                <a:gradFill>
                  <a:gsLst>
                    <a:gs pos="0">
                      <a:srgbClr val="FFFFFF"/>
                    </a:gs>
                    <a:gs pos="100000">
                      <a:srgbClr val="FFFFFF"/>
                    </a:gs>
                  </a:gsLst>
                  <a:lin ang="5400000" scaled="0"/>
                </a:gradFill>
              </a:rPr>
              <a:t>인력이 없을 경우</a:t>
            </a:r>
            <a:endParaRPr lang="en-US" altLang="ko-KR" sz="2800" dirty="0">
              <a:gradFill>
                <a:gsLst>
                  <a:gs pos="0">
                    <a:srgbClr val="FFFFFF"/>
                  </a:gs>
                  <a:gs pos="100000">
                    <a:srgbClr val="FFFFFF"/>
                  </a:gs>
                </a:gsLst>
                <a:lin ang="5400000" scaled="0"/>
              </a:gradFill>
            </a:endParaRPr>
          </a:p>
          <a:p>
            <a:pPr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클라우드 데이터베이스 기술로 제작</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ko-KR" altLang="en-US" sz="4000" dirty="0"/>
              <a:t>동시성 조절 </a:t>
            </a:r>
            <a:r>
              <a:rPr lang="en-US" altLang="ko-KR" sz="4000" dirty="0"/>
              <a:t>– </a:t>
            </a:r>
            <a:r>
              <a:rPr lang="ko-KR" altLang="en-US" sz="4000"/>
              <a:t>네가지 설정</a:t>
            </a: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Strong</a:t>
            </a:r>
            <a:r>
              <a:rPr lang="en-US" sz="4000" dirty="0">
                <a:solidFill>
                  <a:schemeClr val="tx1"/>
                </a:solidFill>
              </a:rPr>
              <a:t>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Bounded Stateless</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Session</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Eventual</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a:t>
            </a:r>
            <a:r>
              <a:rPr lang="ko-KR" altLang="en-US" sz="3600" dirty="0"/>
              <a:t>기초</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a:t>
            </a:r>
            <a:r>
              <a:rPr lang="ko-KR" altLang="en-US" sz="4000" dirty="0"/>
              <a:t>데이터베이스 기술의 </a:t>
            </a:r>
            <a:r>
              <a:rPr lang="en-US" altLang="ko-KR" sz="4000" dirty="0"/>
              <a:t>“</a:t>
            </a:r>
            <a:r>
              <a:rPr lang="ko-KR" altLang="en-US" sz="4000" dirty="0"/>
              <a:t>서비스화</a:t>
            </a:r>
            <a:r>
              <a:rPr lang="en-US" altLang="ko-KR" sz="4000" dirty="0"/>
              <a:t>＂</a:t>
            </a:r>
            <a:endParaRPr lang="en-US" sz="4000" dirty="0"/>
          </a:p>
          <a:p>
            <a:r>
              <a:rPr lang="ko-KR" altLang="en-US" sz="4000" dirty="0"/>
              <a:t>관리되는 서비스</a:t>
            </a:r>
            <a:endParaRPr lang="en-US" sz="4000" dirty="0"/>
          </a:p>
          <a:p>
            <a:r>
              <a:rPr lang="ko-KR" altLang="en-US" sz="4000" dirty="0"/>
              <a:t>엔터프라이즈 환경을 지원 </a:t>
            </a:r>
            <a:r>
              <a:rPr lang="en-US" sz="4000" dirty="0"/>
              <a:t>HA, DR, Backups, replication </a:t>
            </a:r>
            <a:r>
              <a:rPr lang="ko-KR" altLang="en-US" sz="4000" dirty="0"/>
              <a:t>등</a:t>
            </a:r>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a:t>
            </a:r>
            <a:r>
              <a:rPr lang="en-US" dirty="0" err="1"/>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a:t>Search</a:t>
            </a:r>
          </a:p>
        </p:txBody>
      </p:sp>
    </p:spTree>
    <p:extLst>
      <p:ext uri="{BB962C8B-B14F-4D97-AF65-F5344CB8AC3E}">
        <p14:creationId xmlns:p14="http://schemas.microsoft.com/office/powerpoint/2010/main" val="26765768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Rich structured queries (filter, select, sort) that combines with search</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Scoring profiles to model search result 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walkthrough</a:t>
            </a:r>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Choose Tier</a:t>
            </a:r>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a:t>
            </a:r>
            <a:r>
              <a:rPr lang="ko-KR" altLang="en-US" sz="3600" dirty="0">
                <a:solidFill>
                  <a:srgbClr val="0072C6"/>
                </a:solidFill>
              </a:rPr>
              <a:t>기초</a:t>
            </a:r>
            <a:endParaRPr lang="en-US" dirty="0"/>
          </a:p>
        </p:txBody>
      </p:sp>
      <p:sp>
        <p:nvSpPr>
          <p:cNvPr id="3" name="Content Placeholder 2"/>
          <p:cNvSpPr>
            <a:spLocks noGrp="1"/>
          </p:cNvSpPr>
          <p:nvPr>
            <p:ph sz="quarter" idx="10"/>
          </p:nvPr>
        </p:nvSpPr>
        <p:spPr/>
        <p:txBody>
          <a:bodyPr/>
          <a:lstStyle/>
          <a:p>
            <a:r>
              <a:rPr lang="en-US" sz="4000" dirty="0" err="1"/>
              <a:t>ElasticScale</a:t>
            </a:r>
            <a:r>
              <a:rPr lang="en-US" sz="4000" dirty="0"/>
              <a:t> </a:t>
            </a:r>
            <a:r>
              <a:rPr lang="ko-KR" altLang="en-US" sz="4000" dirty="0"/>
              <a:t>기술로 수평확장</a:t>
            </a:r>
            <a:r>
              <a:rPr lang="en-US" altLang="ko-KR" sz="4000" dirty="0"/>
              <a:t>(Scale out)</a:t>
            </a:r>
            <a:endParaRPr lang="en-US" sz="4000" dirty="0"/>
          </a:p>
          <a:p>
            <a:r>
              <a:rPr lang="ko-KR" altLang="en-US" sz="4000" dirty="0"/>
              <a:t>추가적인 데이터 보호를 위한</a:t>
            </a:r>
            <a:r>
              <a:rPr lang="en-US" altLang="ko-KR" sz="4000" dirty="0"/>
              <a:t>, </a:t>
            </a:r>
            <a:r>
              <a:rPr lang="ko-KR" altLang="en-US" sz="4000" dirty="0"/>
              <a:t>내장된 지역 데이터베이스 복사본</a:t>
            </a:r>
            <a:endParaRPr lang="en-US" sz="4000" dirty="0"/>
          </a:p>
          <a:p>
            <a:r>
              <a:rPr lang="en-US" sz="4000" dirty="0"/>
              <a:t>99.99%</a:t>
            </a:r>
            <a:r>
              <a:rPr lang="ko-KR" altLang="en-US" sz="4000" dirty="0"/>
              <a:t>의 </a:t>
            </a:r>
            <a:r>
              <a:rPr lang="en-US" altLang="ko-KR" sz="4000" dirty="0"/>
              <a:t>SLA </a:t>
            </a:r>
            <a:r>
              <a:rPr lang="ko-KR" altLang="en-US" sz="4000" dirty="0"/>
              <a:t>보장</a:t>
            </a:r>
            <a:endParaRPr lang="en-US" sz="4000" dirty="0"/>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Global Availability</a:t>
            </a:r>
          </a:p>
        </p:txBody>
      </p:sp>
    </p:spTree>
    <p:extLst>
      <p:ext uri="{BB962C8B-B14F-4D97-AF65-F5344CB8AC3E}">
        <p14:creationId xmlns:p14="http://schemas.microsoft.com/office/powerpoint/2010/main" val="4262279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Scale Up</a:t>
            </a:r>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Manage Indexes</a:t>
            </a:r>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Data size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Gigabytes </a:t>
                      </a:r>
                      <a:r>
                        <a:rPr lang="en-US" sz="2800" b="0" i="1" dirty="0">
                          <a:ln>
                            <a:solidFill>
                              <a:schemeClr val="bg1">
                                <a:alpha val="0"/>
                              </a:schemeClr>
                            </a:solidFill>
                          </a:ln>
                          <a:solidFill>
                            <a:schemeClr val="bg1">
                              <a:alpha val="99000"/>
                            </a:schemeClr>
                          </a:solidFill>
                          <a:latin typeface="+mj-lt"/>
                        </a:rPr>
                        <a:t>(Terabytes)</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Petabytes </a:t>
                      </a:r>
                      <a:r>
                        <a:rPr lang="en-US" sz="2800" b="0" i="1" kern="1200" dirty="0">
                          <a:ln>
                            <a:solidFill>
                              <a:schemeClr val="bg1">
                                <a:alpha val="0"/>
                              </a:schemeClr>
                            </a:solidFill>
                          </a:ln>
                          <a:solidFill>
                            <a:schemeClr val="bg1">
                              <a:alpha val="99000"/>
                            </a:schemeClr>
                          </a:solidFill>
                          <a:latin typeface="+mj-lt"/>
                          <a:ea typeface="+mn-ea"/>
                          <a:cs typeface="+mn-cs"/>
                        </a:rPr>
                        <a:t>(Hexabytes)</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Access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Interactive and Batch</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Batch</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Updates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Read</a:t>
                      </a:r>
                      <a:r>
                        <a:rPr lang="en-US" sz="2800" b="0" i="0" baseline="0" dirty="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Write once, Read</a:t>
                      </a:r>
                      <a:r>
                        <a:rPr lang="en-US" sz="2800" b="0" i="0" baseline="0" dirty="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Structure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Static Schema</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Dynamic Schema</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Integrity</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High (ACID)</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Low</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a:solidFill>
                            <a:schemeClr val="bg1">
                              <a:lumMod val="75000"/>
                            </a:schemeClr>
                          </a:solidFill>
                          <a:latin typeface="+mj-lt"/>
                          <a:ea typeface="+mn-ea"/>
                          <a:cs typeface="Segoe UI" panose="020B0502040204020203" pitchFamily="34" charset="0"/>
                        </a:rPr>
                        <a:t>Scaling</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Nonlinear</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Linear</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Relational DB vs. Hadoop</a:t>
            </a:r>
          </a:p>
        </p:txBody>
      </p:sp>
    </p:spTree>
    <p:extLst>
      <p:ext uri="{BB962C8B-B14F-4D97-AF65-F5344CB8AC3E}">
        <p14:creationId xmlns:p14="http://schemas.microsoft.com/office/powerpoint/2010/main" val="26682661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ecosystem</a:t>
            </a:r>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a:t>…</a:t>
            </a:r>
          </a:p>
        </p:txBody>
      </p:sp>
    </p:spTree>
    <p:extLst>
      <p:ext uri="{BB962C8B-B14F-4D97-AF65-F5344CB8AC3E}">
        <p14:creationId xmlns:p14="http://schemas.microsoft.com/office/powerpoint/2010/main" val="17993283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.NET</a:t>
            </a:r>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clients</a:t>
            </a:r>
          </a:p>
        </p:txBody>
      </p:sp>
    </p:spTree>
    <p:extLst>
      <p:ext uri="{BB962C8B-B14F-4D97-AF65-F5344CB8AC3E}">
        <p14:creationId xmlns:p14="http://schemas.microsoft.com/office/powerpoint/2010/main" val="33162266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Pros</a:t>
            </a:r>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p>
        </p:txBody>
      </p:sp>
    </p:spTree>
    <p:extLst>
      <p:ext uri="{BB962C8B-B14F-4D97-AF65-F5344CB8AC3E}">
        <p14:creationId xmlns:p14="http://schemas.microsoft.com/office/powerpoint/2010/main" val="234527713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Warehousing</a:t>
            </a:r>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a:t>
                </a:r>
                <a:br>
                  <a:rPr lang="en-US" sz="2000" kern="0" dirty="0">
                    <a:solidFill>
                      <a:srgbClr val="515151"/>
                    </a:solidFill>
                    <a:latin typeface="Segoe UI Semilight" panose="020B0402040204020203" pitchFamily="34" charset="0"/>
                    <a:cs typeface="Segoe UI Semilight" panose="020B0402040204020203" pitchFamily="34" charset="0"/>
                  </a:rPr>
                </a:br>
                <a:r>
                  <a:rPr lang="en-US" sz="2000" kern="0" dirty="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어플리케이션은 </a:t>
            </a:r>
            <a:r>
              <a:rPr lang="en-US" altLang="ko-KR" sz="3600" spc="-51" dirty="0">
                <a:solidFill>
                  <a:schemeClr val="bg2"/>
                </a:solidFill>
                <a:latin typeface="+mj-lt"/>
              </a:rPr>
              <a:t>TDS </a:t>
            </a:r>
            <a:r>
              <a:rPr lang="ko-KR" altLang="en-US" sz="3600" spc="-51" dirty="0">
                <a:solidFill>
                  <a:schemeClr val="bg2"/>
                </a:solidFill>
                <a:latin typeface="+mj-lt"/>
              </a:rPr>
              <a:t>프로토콜로 </a:t>
            </a:r>
            <a:r>
              <a:rPr lang="en-US" altLang="ko-KR" sz="3600" spc="-51" dirty="0">
                <a:solidFill>
                  <a:schemeClr val="bg2"/>
                </a:solidFill>
                <a:latin typeface="+mj-lt"/>
              </a:rPr>
              <a:t>SQL Database</a:t>
            </a:r>
            <a:r>
              <a:rPr lang="ko-KR" altLang="en-US" sz="3600" spc="-51" dirty="0">
                <a:solidFill>
                  <a:schemeClr val="bg2"/>
                </a:solidFill>
                <a:latin typeface="+mj-lt"/>
              </a:rPr>
              <a:t>와 통신</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Scales to petabytes of data</a:t>
            </a:r>
          </a:p>
          <a:p>
            <a:pPr>
              <a:lnSpc>
                <a:spcPct val="90000"/>
              </a:lnSpc>
              <a:spcAft>
                <a:spcPts val="1200"/>
              </a:spcAft>
            </a:pPr>
            <a:r>
              <a:rPr lang="en-US" dirty="0">
                <a:solidFill>
                  <a:srgbClr val="0088EE"/>
                </a:solidFill>
                <a:latin typeface="Segoe UI Light"/>
              </a:rPr>
              <a:t>Massively Parallel Processing</a:t>
            </a:r>
          </a:p>
          <a:p>
            <a:pPr>
              <a:lnSpc>
                <a:spcPct val="90000"/>
              </a:lnSpc>
              <a:spcAft>
                <a:spcPts val="1200"/>
              </a:spcAft>
            </a:pPr>
            <a:r>
              <a:rPr lang="en-US" dirty="0">
                <a:solidFill>
                  <a:srgbClr val="0088EE"/>
                </a:solidFill>
                <a:latin typeface="Segoe UI Light"/>
              </a:rPr>
              <a:t>Instant-on compute scales in seconds</a:t>
            </a:r>
          </a:p>
          <a:p>
            <a:pPr>
              <a:lnSpc>
                <a:spcPct val="90000"/>
              </a:lnSpc>
              <a:spcAft>
                <a:spcPts val="1200"/>
              </a:spcAft>
            </a:pPr>
            <a:r>
              <a:rPr lang="en-US" dirty="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Get started in minutes</a:t>
            </a:r>
          </a:p>
          <a:p>
            <a:pPr>
              <a:lnSpc>
                <a:spcPct val="90000"/>
              </a:lnSpc>
              <a:spcAft>
                <a:spcPts val="1200"/>
              </a:spcAft>
            </a:pPr>
            <a:r>
              <a:rPr lang="en-US" dirty="0">
                <a:solidFill>
                  <a:srgbClr val="0088EE"/>
                </a:solidFill>
                <a:latin typeface="Segoe UI Light"/>
              </a:rPr>
              <a:t>Integrated with Azure ML, </a:t>
            </a:r>
            <a:r>
              <a:rPr lang="en-US" dirty="0" err="1">
                <a:solidFill>
                  <a:srgbClr val="0088EE"/>
                </a:solidFill>
                <a:latin typeface="Segoe UI Light"/>
              </a:rPr>
              <a:t>PowerBI</a:t>
            </a:r>
            <a:r>
              <a:rPr lang="en-US" dirty="0">
                <a:solidFill>
                  <a:srgbClr val="0088EE"/>
                </a:solidFill>
                <a:latin typeface="Segoe UI Light"/>
              </a:rPr>
              <a:t> &amp; ADF</a:t>
            </a:r>
          </a:p>
          <a:p>
            <a:pPr>
              <a:lnSpc>
                <a:spcPct val="90000"/>
              </a:lnSpc>
              <a:spcAft>
                <a:spcPts val="1200"/>
              </a:spcAft>
            </a:pPr>
            <a:r>
              <a:rPr lang="en-US" dirty="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Simple billing compute &amp; storage</a:t>
            </a:r>
          </a:p>
          <a:p>
            <a:pPr>
              <a:lnSpc>
                <a:spcPct val="90000"/>
              </a:lnSpc>
              <a:spcAft>
                <a:spcPts val="1200"/>
              </a:spcAft>
            </a:pPr>
            <a:r>
              <a:rPr lang="en-US" dirty="0">
                <a:solidFill>
                  <a:srgbClr val="0088EE"/>
                </a:solidFill>
                <a:latin typeface="Segoe UI Light"/>
              </a:rPr>
              <a:t>Pay for what you need, when you need it with dynamic pause</a:t>
            </a:r>
          </a:p>
          <a:p>
            <a:pPr>
              <a:lnSpc>
                <a:spcPct val="90000"/>
              </a:lnSpc>
              <a:spcAft>
                <a:spcPts val="1200"/>
              </a:spcAft>
            </a:pPr>
            <a:r>
              <a:rPr lang="en-US" dirty="0">
                <a:solidFill>
                  <a:srgbClr val="0088EE"/>
                </a:solidFill>
                <a:latin typeface="Segoe UI Light"/>
              </a:rPr>
              <a:t>Bring DW to the Cloud without rewriting</a:t>
            </a:r>
          </a:p>
        </p:txBody>
      </p:sp>
    </p:spTree>
    <p:extLst>
      <p:ext uri="{BB962C8B-B14F-4D97-AF65-F5344CB8AC3E}">
        <p14:creationId xmlns:p14="http://schemas.microsoft.com/office/powerpoint/2010/main" val="28060767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Lake</a:t>
            </a:r>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1132536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Store and manage infinite data</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High through put, low 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a:solidFill>
                  <a:srgbClr val="0088EE"/>
                </a:solidFill>
                <a:latin typeface="+mj-lt"/>
                <a:ea typeface="Segoe UI" pitchFamily="34" charset="0"/>
              </a:rPr>
              <a:t>Enterprise-grade security + access control</a:t>
            </a: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a:solidFill>
                  <a:srgbClr val="0072C6"/>
                </a:solidFill>
              </a:rPr>
              <a:t>Data Lake service</a:t>
            </a:r>
            <a:br>
              <a:rPr dirty="0">
                <a:solidFill>
                  <a:srgbClr val="343434">
                    <a:lumMod val="75000"/>
                  </a:srgbClr>
                </a:solidFill>
              </a:rPr>
            </a:br>
            <a:r>
              <a:rPr sz="4000" dirty="0">
                <a:solidFill>
                  <a:srgbClr val="343434">
                    <a:lumMod val="65000"/>
                  </a:srgbClr>
                </a:solidFill>
              </a:rPr>
              <a:t>Transformative way to store and process infinite data</a:t>
            </a: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a:gradFill>
                  <a:gsLst>
                    <a:gs pos="77483">
                      <a:srgbClr val="FFFFFF"/>
                    </a:gs>
                    <a:gs pos="62252">
                      <a:srgbClr val="FFFFFF"/>
                    </a:gs>
                  </a:gsLst>
                  <a:lin ang="5400000" scaled="0"/>
                </a:gradFill>
              </a:rPr>
              <a:t>Microsoft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Revolution-R</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a:solidFill>
                    <a:srgbClr val="515151"/>
                  </a:solidFill>
                  <a:latin typeface="Segoe UI Semibold" panose="020B0702040204020203" pitchFamily="34" charset="0"/>
                  <a:cs typeface="Segoe UI Semibold" panose="020B0702040204020203" pitchFamily="34" charset="0"/>
                </a:rPr>
                <a:t>SQL Data</a:t>
              </a:r>
              <a:br>
                <a:rPr lang="en-US" spc="-100" dirty="0">
                  <a:solidFill>
                    <a:srgbClr val="515151"/>
                  </a:solidFill>
                  <a:latin typeface="Segoe UI Semibold" panose="020B0702040204020203" pitchFamily="34" charset="0"/>
                  <a:cs typeface="Segoe UI Semibold" panose="020B0702040204020203" pitchFamily="34" charset="0"/>
                </a:rPr>
              </a:br>
              <a:r>
                <a:rPr lang="en-US" spc="-100" dirty="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a:gradFill>
                    <a:gsLst>
                      <a:gs pos="77483">
                        <a:srgbClr val="FFFFFF"/>
                      </a:gs>
                      <a:gs pos="62252">
                        <a:srgbClr val="FFFFFF"/>
                      </a:gs>
                    </a:gsLst>
                    <a:lin ang="5400000" scaled="0"/>
                  </a:gradFill>
                </a:rPr>
                <a:t>HDInsight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a:t>Additional Database options in Azure</a:t>
            </a:r>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a:t>.</a:t>
            </a:r>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a:solidFill>
                  <a:srgbClr val="FFFFFF"/>
                </a:solidFill>
              </a:rPr>
              <a:t>Microsoft Azure Data Platform</a:t>
            </a:r>
          </a:p>
        </p:txBody>
      </p:sp>
    </p:spTree>
    <p:extLst>
      <p:ext uri="{BB962C8B-B14F-4D97-AF65-F5344CB8AC3E}">
        <p14:creationId xmlns:p14="http://schemas.microsoft.com/office/powerpoint/2010/main" val="148045405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189673cb-4923-4bbb-94d6-78aeba63d872"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1410</TotalTime>
  <Words>7529</Words>
  <Application>Microsoft Office PowerPoint</Application>
  <PresentationFormat>Widescreen</PresentationFormat>
  <Paragraphs>1051</Paragraphs>
  <Slides>100</Slides>
  <Notes>81</Notes>
  <HiddenSlides>10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Avenir LT Pro 45 Book</vt:lpstr>
      <vt:lpstr>ＭＳ Ｐゴシック</vt:lpstr>
      <vt:lpstr>Segoe UI Light (Headings)</vt:lpstr>
      <vt:lpstr>wf_segoe-ui_normal</vt:lpstr>
      <vt:lpstr>Arial</vt:lpstr>
      <vt:lpstr>Calibri</vt:lpstr>
      <vt:lpstr>Calibri Light</vt:lpstr>
      <vt:lpstr>Consolas</vt:lpstr>
      <vt:lpstr>Segoe UI</vt:lpstr>
      <vt:lpstr>Segoe UI Light</vt:lpstr>
      <vt:lpstr>Segoe UI Semibold</vt:lpstr>
      <vt:lpstr>Segoe UI Semilight</vt:lpstr>
      <vt:lpstr>Wingdings</vt:lpstr>
      <vt:lpstr>Wingdings 3</vt:lpstr>
      <vt:lpstr>1_Azure Event</vt:lpstr>
      <vt:lpstr>5-30629_Build_Template_WHITE</vt:lpstr>
      <vt:lpstr>Visio</vt:lpstr>
      <vt:lpstr>Azure 데이터</vt:lpstr>
      <vt:lpstr>Agenda</vt:lpstr>
      <vt:lpstr>SQL Database</vt:lpstr>
      <vt:lpstr>PowerPoint Presentation</vt:lpstr>
      <vt:lpstr>Architecture</vt:lpstr>
      <vt:lpstr>서버는 가상 환경</vt:lpstr>
      <vt:lpstr>SQL Database 기초 </vt:lpstr>
      <vt:lpstr>SQL Database 기초</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서버들을 배포</vt:lpstr>
      <vt:lpstr>서버들을 배포</vt:lpstr>
      <vt:lpstr>서버 배포 자동화</vt:lpstr>
      <vt:lpstr>서버 배포 자동화</vt:lpstr>
      <vt:lpstr>Demo: SQL Database Server 와 SQL Database 생성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배포한 SQL Database에 연결</vt:lpstr>
      <vt:lpstr>익숙한 SQL 쿼리 기술 사용</vt:lpstr>
      <vt:lpstr>익숙한 언어를 이용해 DB에 접근</vt:lpstr>
      <vt:lpstr>익숙한 프레임워크를 이용해 DB에 접근</vt:lpstr>
      <vt:lpstr>익숙한 도구들을 이용해 접근</vt:lpstr>
      <vt:lpstr>지원하지 않는  SQL Server 기능</vt:lpstr>
      <vt:lpstr>Azure SQL Database Management Portal</vt:lpstr>
      <vt:lpstr>Demo: DAC Deployment  From SQL Server Management Studio</vt:lpstr>
      <vt:lpstr>Elastic Database</vt:lpstr>
      <vt:lpstr>Elastic Database Pool</vt:lpstr>
      <vt:lpstr>PowerPoint Presentation</vt:lpstr>
      <vt:lpstr>Elastic Database Jobs</vt:lpstr>
      <vt:lpstr>많은 수의 database를 관리</vt:lpstr>
      <vt:lpstr>Elastic Scale</vt:lpstr>
      <vt:lpstr>PowerPoint Presentation</vt:lpstr>
      <vt:lpstr>SQL Database 고려사항</vt:lpstr>
      <vt:lpstr>Azure SQL DB의 확장 옵션</vt:lpstr>
      <vt:lpstr>PowerPoint Presentation</vt:lpstr>
      <vt:lpstr>SQL Server VM</vt:lpstr>
      <vt:lpstr>VM에서 SQL 실행</vt:lpstr>
      <vt:lpstr>두개의 다른 SQL 엔진</vt:lpstr>
      <vt:lpstr>SQL Database</vt:lpstr>
      <vt:lpstr>SQL IaaS는 지원하나 SQL Database에서 아직 지원하지 않는 기능</vt:lpstr>
      <vt:lpstr>Demo: Standing up a SQL Server in Azure using Marketplace</vt:lpstr>
      <vt:lpstr>DocumentDB</vt:lpstr>
      <vt:lpstr>관리되고 확장 가능한  JSON Database Service</vt:lpstr>
      <vt:lpstr>Microsoft Azure Data Services</vt:lpstr>
      <vt:lpstr>MongoDB</vt:lpstr>
      <vt:lpstr>동시성 조절 – 네가지 설정</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62</cp:revision>
  <cp:lastPrinted>2014-03-26T17:46:13Z</cp:lastPrinted>
  <dcterms:created xsi:type="dcterms:W3CDTF">2015-04-25T14:54:57Z</dcterms:created>
  <dcterms:modified xsi:type="dcterms:W3CDTF">2016-09-27T02:30:48Z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